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</p:sldMasterIdLst>
  <p:sldIdLst>
    <p:sldId id="256" r:id="rId13"/>
    <p:sldId id="284" r:id="rId14"/>
    <p:sldId id="285" r:id="rId15"/>
    <p:sldId id="286" r:id="rId16"/>
    <p:sldId id="306" r:id="rId17"/>
    <p:sldId id="307" r:id="rId18"/>
    <p:sldId id="264" r:id="rId19"/>
    <p:sldId id="287" r:id="rId20"/>
    <p:sldId id="288" r:id="rId21"/>
    <p:sldId id="289" r:id="rId22"/>
    <p:sldId id="290" r:id="rId23"/>
    <p:sldId id="291" r:id="rId24"/>
    <p:sldId id="308" r:id="rId25"/>
    <p:sldId id="263" r:id="rId26"/>
    <p:sldId id="302" r:id="rId27"/>
    <p:sldId id="304" r:id="rId28"/>
    <p:sldId id="305" r:id="rId29"/>
    <p:sldId id="303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</p:sldIdLst>
  <p:sldSz cx="9144000" cy="6858000" type="screen4x3"/>
  <p:notesSz cx="6888163" cy="100203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0066CC"/>
    <a:srgbClr val="0000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38" autoAdjust="0"/>
    <p:restoredTop sz="95402" autoAdjust="0"/>
  </p:normalViewPr>
  <p:slideViewPr>
    <p:cSldViewPr>
      <p:cViewPr varScale="1">
        <p:scale>
          <a:sx n="87" d="100"/>
          <a:sy n="87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slide" Target="slides/slide2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FE357-1497-4678-BAD8-B485EE73F8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C8BA4-BD60-454C-86E3-4FAC1CB439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E2519-54E7-424B-8EA4-323ACEC18F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7F4B8-168F-470D-BD09-EA385F1A95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3C89D-1F57-4155-8281-95A5ACA533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74428-3CAD-457C-82D1-F1A62ED258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91889-A91E-4248-AC49-28AC7F9186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5813C-1645-41DC-926B-A6B8546EE0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227EA-4791-4E26-AE61-493F4497C6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FA678-C06F-4254-8A7B-B7530A7605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63330-64EC-4C1E-8CB1-4094D0C476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50AEA-5EAD-4E91-90C9-BAAF5A1F45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E41A2-D219-4B09-8126-E24BC9949C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2BC1C-14A0-46CB-B7F1-4006814546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CE275-CF0E-4D53-B127-9A8DD558F9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1EB2F-FE0A-442A-B83D-76ACF7E07C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DAAA8-BD96-49CF-804C-B950D7FF16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C9574-21BA-4F9A-9DAD-292624FCF8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4B96B-4188-4573-981C-2B3E8855BF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5AC34-425D-4F94-8C46-CA45F0D550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C88CF-6232-443C-9294-499C678539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87671-3C40-488A-844C-916991E085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5A29D-5168-440E-92C7-ED2938A314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D7641-A7C9-4346-88CB-857E4DF75E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E824C-CD92-44E1-ABAB-074965F4D8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51CF9-BE72-469D-8F7A-324F997710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3D146-EAF1-4D78-9368-0DE115A244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CE9E7-546F-4BF0-932E-197BF2D009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24DF0-DCFB-4D21-84B6-3627388421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9A0C1-1702-43DF-933C-BC1A4D0705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456AC-D953-433A-B2F1-AF1276E8B6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4DC17-C04D-453B-A492-3C9E034191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66A8A-0268-4C23-9922-723CED1465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79219-9C01-4A9A-91D0-4A455EBBD0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16A0A-24E9-4CF7-A193-4239DCCBA9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A2314-E1C0-4391-AD50-F1A693A328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D486B-692D-4622-BB69-0A5C4944A8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EE1FA-0B91-4A35-8546-754F068C10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FA228-68B2-4342-9A52-92760205A9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9DA30-57BA-4E93-9EE5-74435F23E3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E0989-351B-4A8B-850D-E2E83DA7CD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ECB95-8D78-48B3-82DF-CA6B0C071C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CFAC5-38D6-444C-909A-80E859EB92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6C9C9-79C1-4A14-AEEF-B9275743D9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360AF-F665-450E-8A10-BDB81A4A12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76C57-7EA7-42FE-846E-740E0EE928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3CC52-B481-4F2E-B82D-A21F01B4DE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D78DF-229B-458A-B742-1567E7CB06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D7AD6-1846-4C31-828B-EAB79592EB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3FBFD-A1D1-4604-ABFE-6EADAEB17A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B086F-079B-4708-A783-87011D3D05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2EA29-76EC-4802-9476-C7148103E6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C35FF-5188-40BB-B1F4-2A8ACFDD93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E9141-515C-4FB3-92F0-3CAA7B486E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BCFD3-1EFD-44E1-A17F-FFC34799D7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80F2C-86DE-46A5-9B87-6A191345AE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A632D-F9AD-425A-8782-F59A35BE6C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CE966-C562-40D2-BD5B-C70F4869B5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C8F2B-B16D-483F-B40B-87F4115A44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EA2B1-A9F3-4F01-9378-06514C2D96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07C6C-52E6-45EA-9BA0-6B07F54190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49EA4-6AD5-4925-ADA3-700DD50A89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A2E1E-0B97-434A-80CE-E4BCCB8587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04027-941F-42A1-9586-B866C474A5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4F9D4-B22C-4A2C-951C-DC6189218B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4E482-CC84-4BDE-8592-C9DEB519A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CCF36-0AE2-4679-8008-00698CF864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4AA43-8184-4619-BFD6-F8F7C0A4C3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643F4-488A-444C-8C3A-02F5F9182F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84B24-A4BB-4821-99B8-432CDBF64D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45E36-5CD8-485A-89C9-FAF8E722EB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9FA15-B989-4791-AC93-ADDED39E0E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FE811-393A-4151-8E8B-AF40BF6B63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4D56F-09D5-4B73-A77E-9BAAFAAA77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393BC-F1B4-496C-8540-E3AF86DD9E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863BE-3F15-4836-9535-D62534FEA0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F5F76-4ECB-4F05-A5D6-B09898B11D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128C4-7CCD-4496-9986-914FF68BAF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93221-E285-4E16-95A8-F36FFACB7F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85E4E-794A-4A42-9F46-2C0D4FB951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963E9-46D8-4283-8D9C-FB5D494D93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E6E1E-F4AE-4483-9409-0F974AE0E8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57F36-CC7B-4BE1-8DDE-3B6CFFCFFA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04B20-27FB-4B44-9991-F5213B84D0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077FB-3126-409A-A028-6B8EC6F423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2EDEB-4D32-4C2D-B047-37CA93ED2B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C04B9-A4A4-4674-9233-2D53A80772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35F2D-FB5E-445D-868E-31901096A1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48C74-6838-4F36-A46C-C52E588A56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663FA-5919-4B1C-B230-8D5DD8476C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F06D8-696D-42ED-9054-75120C62CE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B927F-AC7C-4006-BAD6-C337143BF9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0930-F8CE-47E4-B5B9-3D11A22288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F3B58-EF68-48FA-8B51-C927580626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AB681-AD53-464E-9D95-05F5995685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EEC82-463B-4766-AED9-8C439ADFF9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B7738-7380-4128-A973-605B7B4328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9B238-B275-4D82-A672-D6C72EBC28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614B8-F068-4401-A1A0-D9AC875F18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1565F-55EE-4B1D-B0DD-BFFFE912C7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E573E-EBC6-4865-8DD4-7B96D922E4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4DA3A-EBFF-42F7-9EAB-86AF23F37C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9EDF8-DEFB-4C6E-9CCD-16A9260D48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79070-2CD1-4833-BE5C-4644B5E205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8D626-A156-4FC6-ABD1-327DCF8026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1B74A-A21D-40DB-9DB6-C343D057D5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C4CC1-D10F-4247-8D49-8DCEF4349D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86628-7F78-41D5-AB62-C3A2EF1239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D1108-200E-40AC-9235-BD60EE1235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E14E4-31B6-40D8-9430-B7BB133F88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1B4A9-0F20-4215-AC6A-5BA8D78FDC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FCE59-CB8B-4BAA-B728-026F2EA584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B4D95-5298-4790-8282-9D2971FA65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181B5-DD8E-4F51-A074-0A0E547770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E8AE0-FB16-4D25-A77F-2333430D03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8CB4-82A6-42B0-A898-14EB48A2E8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B59C5-5D16-4C7A-B043-CBAC880E46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43D09-C062-494E-8497-3473579EED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01359-AE55-4B1E-B4A2-E95D0192F7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2623E-AD4F-49E9-B06B-532A47DA9D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80445-7DA9-4984-981A-19322EB237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984807"/>
            </a:gs>
            <a:gs pos="12000">
              <a:srgbClr val="E6D78A"/>
            </a:gs>
            <a:gs pos="12000">
              <a:srgbClr val="984807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C00000"/>
            </a:gs>
            <a:gs pos="100000">
              <a:srgbClr val="984807"/>
            </a:gs>
            <a:gs pos="100000">
              <a:srgbClr val="98480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0" y="3429000"/>
            <a:ext cx="9144000" cy="3168650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документ 10"/>
          <p:cNvSpPr/>
          <p:nvPr/>
        </p:nvSpPr>
        <p:spPr>
          <a:xfrm rot="10800000">
            <a:off x="0" y="188913"/>
            <a:ext cx="9144000" cy="3240087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Рисунок 11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43831" y="-34666"/>
            <a:ext cx="768034" cy="791208"/>
          </a:xfrm>
          <a:prstGeom prst="rect">
            <a:avLst/>
          </a:prstGeom>
        </p:spPr>
      </p:pic>
      <p:pic>
        <p:nvPicPr>
          <p:cNvPr id="13" name="Рисунок 12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5840720">
            <a:off x="8326477" y="6039205"/>
            <a:ext cx="768034" cy="791208"/>
          </a:xfrm>
          <a:prstGeom prst="rect">
            <a:avLst/>
          </a:prstGeom>
        </p:spPr>
      </p:pic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355FD3C-F279-45C1-AB19-9153A41144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984807"/>
            </a:gs>
            <a:gs pos="12000">
              <a:srgbClr val="E6D78A"/>
            </a:gs>
            <a:gs pos="12000">
              <a:srgbClr val="984807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C00000"/>
            </a:gs>
            <a:gs pos="100000">
              <a:srgbClr val="984807"/>
            </a:gs>
            <a:gs pos="100000">
              <a:srgbClr val="98480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0" y="3429000"/>
            <a:ext cx="9144000" cy="3168650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документ 10"/>
          <p:cNvSpPr/>
          <p:nvPr/>
        </p:nvSpPr>
        <p:spPr>
          <a:xfrm rot="10800000">
            <a:off x="0" y="188913"/>
            <a:ext cx="9144000" cy="3240087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Рисунок 11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43831" y="-34666"/>
            <a:ext cx="768034" cy="791208"/>
          </a:xfrm>
          <a:prstGeom prst="rect">
            <a:avLst/>
          </a:prstGeom>
        </p:spPr>
      </p:pic>
      <p:pic>
        <p:nvPicPr>
          <p:cNvPr id="13" name="Рисунок 12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5840720">
            <a:off x="8326477" y="6039205"/>
            <a:ext cx="768034" cy="79120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984807"/>
            </a:gs>
            <a:gs pos="12000">
              <a:srgbClr val="E6D78A"/>
            </a:gs>
            <a:gs pos="12000">
              <a:srgbClr val="984807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C00000"/>
            </a:gs>
            <a:gs pos="100000">
              <a:srgbClr val="984807"/>
            </a:gs>
            <a:gs pos="100000">
              <a:srgbClr val="98480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0" y="3429000"/>
            <a:ext cx="9144000" cy="3168650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документ 10"/>
          <p:cNvSpPr/>
          <p:nvPr/>
        </p:nvSpPr>
        <p:spPr>
          <a:xfrm rot="10800000">
            <a:off x="0" y="188913"/>
            <a:ext cx="9144000" cy="3240087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Рисунок 11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43831" y="-34666"/>
            <a:ext cx="768034" cy="791208"/>
          </a:xfrm>
          <a:prstGeom prst="rect">
            <a:avLst/>
          </a:prstGeom>
        </p:spPr>
      </p:pic>
      <p:pic>
        <p:nvPicPr>
          <p:cNvPr id="13" name="Рисунок 12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5840720">
            <a:off x="8326477" y="6039205"/>
            <a:ext cx="768034" cy="791208"/>
          </a:xfrm>
          <a:prstGeom prst="rect">
            <a:avLst/>
          </a:prstGeom>
        </p:spPr>
      </p:pic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C84D215-C4F5-437F-ADB5-E161CDA898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984807"/>
            </a:gs>
            <a:gs pos="12000">
              <a:srgbClr val="E6D78A"/>
            </a:gs>
            <a:gs pos="12000">
              <a:srgbClr val="984807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C00000"/>
            </a:gs>
            <a:gs pos="100000">
              <a:srgbClr val="984807"/>
            </a:gs>
            <a:gs pos="100000">
              <a:srgbClr val="98480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0" y="3429000"/>
            <a:ext cx="9144000" cy="3168650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документ 10"/>
          <p:cNvSpPr/>
          <p:nvPr/>
        </p:nvSpPr>
        <p:spPr>
          <a:xfrm rot="10800000">
            <a:off x="0" y="188913"/>
            <a:ext cx="9144000" cy="3240087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Рисунок 11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43831" y="-34666"/>
            <a:ext cx="768034" cy="791208"/>
          </a:xfrm>
          <a:prstGeom prst="rect">
            <a:avLst/>
          </a:prstGeom>
        </p:spPr>
      </p:pic>
      <p:pic>
        <p:nvPicPr>
          <p:cNvPr id="13" name="Рисунок 12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5840720">
            <a:off x="8326477" y="6039205"/>
            <a:ext cx="768034" cy="791208"/>
          </a:xfrm>
          <a:prstGeom prst="rect">
            <a:avLst/>
          </a:prstGeom>
        </p:spPr>
      </p:pic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6AD0417-882B-45C5-A315-E578D8BAEF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984807"/>
            </a:gs>
            <a:gs pos="12000">
              <a:srgbClr val="E6D78A"/>
            </a:gs>
            <a:gs pos="12000">
              <a:srgbClr val="984807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C00000"/>
            </a:gs>
            <a:gs pos="100000">
              <a:srgbClr val="984807"/>
            </a:gs>
            <a:gs pos="100000">
              <a:srgbClr val="98480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0" y="3429000"/>
            <a:ext cx="9144000" cy="3168650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документ 10"/>
          <p:cNvSpPr/>
          <p:nvPr/>
        </p:nvSpPr>
        <p:spPr>
          <a:xfrm rot="10800000">
            <a:off x="0" y="188913"/>
            <a:ext cx="9144000" cy="3240087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Рисунок 11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43831" y="-34666"/>
            <a:ext cx="768034" cy="791208"/>
          </a:xfrm>
          <a:prstGeom prst="rect">
            <a:avLst/>
          </a:prstGeom>
        </p:spPr>
      </p:pic>
      <p:pic>
        <p:nvPicPr>
          <p:cNvPr id="13" name="Рисунок 12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5840720">
            <a:off x="8326477" y="6039205"/>
            <a:ext cx="768034" cy="791208"/>
          </a:xfrm>
          <a:prstGeom prst="rect">
            <a:avLst/>
          </a:prstGeom>
        </p:spPr>
      </p:pic>
      <p:sp>
        <p:nvSpPr>
          <p:cNvPr id="7" name="Дата 4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2680C54-BDEB-4187-A16D-C25D41CECD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984807"/>
            </a:gs>
            <a:gs pos="12000">
              <a:srgbClr val="E6D78A"/>
            </a:gs>
            <a:gs pos="12000">
              <a:srgbClr val="984807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C00000"/>
            </a:gs>
            <a:gs pos="100000">
              <a:srgbClr val="984807"/>
            </a:gs>
            <a:gs pos="100000">
              <a:srgbClr val="98480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0" y="3429000"/>
            <a:ext cx="9144000" cy="3168650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документ 10"/>
          <p:cNvSpPr/>
          <p:nvPr/>
        </p:nvSpPr>
        <p:spPr>
          <a:xfrm rot="10800000">
            <a:off x="0" y="188913"/>
            <a:ext cx="9144000" cy="3240087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Рисунок 11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43831" y="-34666"/>
            <a:ext cx="768034" cy="791208"/>
          </a:xfrm>
          <a:prstGeom prst="rect">
            <a:avLst/>
          </a:prstGeom>
        </p:spPr>
      </p:pic>
      <p:pic>
        <p:nvPicPr>
          <p:cNvPr id="13" name="Рисунок 12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5840720">
            <a:off x="8326477" y="6039205"/>
            <a:ext cx="768034" cy="791208"/>
          </a:xfrm>
          <a:prstGeom prst="rect">
            <a:avLst/>
          </a:prstGeom>
        </p:spPr>
      </p:pic>
      <p:sp>
        <p:nvSpPr>
          <p:cNvPr id="7" name="Дата 6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33AD4E8-E0A5-44B7-9996-7C9872B7F1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984807"/>
            </a:gs>
            <a:gs pos="12000">
              <a:srgbClr val="E6D78A"/>
            </a:gs>
            <a:gs pos="12000">
              <a:srgbClr val="984807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C00000"/>
            </a:gs>
            <a:gs pos="100000">
              <a:srgbClr val="984807"/>
            </a:gs>
            <a:gs pos="100000">
              <a:srgbClr val="98480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0" y="3429000"/>
            <a:ext cx="9144000" cy="3168650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документ 10"/>
          <p:cNvSpPr/>
          <p:nvPr/>
        </p:nvSpPr>
        <p:spPr>
          <a:xfrm rot="10800000">
            <a:off x="0" y="188913"/>
            <a:ext cx="9144000" cy="3240087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Рисунок 11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43831" y="-34666"/>
            <a:ext cx="768034" cy="791208"/>
          </a:xfrm>
          <a:prstGeom prst="rect">
            <a:avLst/>
          </a:prstGeom>
        </p:spPr>
      </p:pic>
      <p:pic>
        <p:nvPicPr>
          <p:cNvPr id="13" name="Рисунок 12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5840720">
            <a:off x="8326477" y="6039205"/>
            <a:ext cx="768034" cy="791208"/>
          </a:xfrm>
          <a:prstGeom prst="rect">
            <a:avLst/>
          </a:prstGeom>
        </p:spPr>
      </p:pic>
      <p:sp>
        <p:nvSpPr>
          <p:cNvPr id="7" name="Дата 2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AF08643-656B-4625-8086-FA59AA0009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984807"/>
            </a:gs>
            <a:gs pos="12000">
              <a:srgbClr val="E6D78A"/>
            </a:gs>
            <a:gs pos="12000">
              <a:srgbClr val="984807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C00000"/>
            </a:gs>
            <a:gs pos="100000">
              <a:srgbClr val="984807"/>
            </a:gs>
            <a:gs pos="100000">
              <a:srgbClr val="98480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0" y="3429000"/>
            <a:ext cx="9144000" cy="3168650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документ 10"/>
          <p:cNvSpPr/>
          <p:nvPr/>
        </p:nvSpPr>
        <p:spPr>
          <a:xfrm rot="10800000">
            <a:off x="0" y="188913"/>
            <a:ext cx="9144000" cy="3240087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Рисунок 11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43831" y="-34666"/>
            <a:ext cx="768034" cy="791208"/>
          </a:xfrm>
          <a:prstGeom prst="rect">
            <a:avLst/>
          </a:prstGeom>
        </p:spPr>
      </p:pic>
      <p:pic>
        <p:nvPicPr>
          <p:cNvPr id="13" name="Рисунок 12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5840720">
            <a:off x="8326477" y="6039205"/>
            <a:ext cx="768034" cy="791208"/>
          </a:xfrm>
          <a:prstGeom prst="rect">
            <a:avLst/>
          </a:prstGeom>
        </p:spPr>
      </p:pic>
      <p:sp>
        <p:nvSpPr>
          <p:cNvPr id="7" name="Дата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8BE201A-9B25-4B08-AAFF-F7D8CDC35A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984807"/>
            </a:gs>
            <a:gs pos="12000">
              <a:srgbClr val="E6D78A"/>
            </a:gs>
            <a:gs pos="12000">
              <a:srgbClr val="984807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C00000"/>
            </a:gs>
            <a:gs pos="100000">
              <a:srgbClr val="984807"/>
            </a:gs>
            <a:gs pos="100000">
              <a:srgbClr val="98480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0" y="3429000"/>
            <a:ext cx="9144000" cy="3168650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документ 10"/>
          <p:cNvSpPr/>
          <p:nvPr/>
        </p:nvSpPr>
        <p:spPr>
          <a:xfrm rot="10800000">
            <a:off x="0" y="188913"/>
            <a:ext cx="9144000" cy="3240087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Рисунок 11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43831" y="-34666"/>
            <a:ext cx="768034" cy="791208"/>
          </a:xfrm>
          <a:prstGeom prst="rect">
            <a:avLst/>
          </a:prstGeom>
        </p:spPr>
      </p:pic>
      <p:pic>
        <p:nvPicPr>
          <p:cNvPr id="13" name="Рисунок 12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5840720">
            <a:off x="8326477" y="6039205"/>
            <a:ext cx="768034" cy="791208"/>
          </a:xfrm>
          <a:prstGeom prst="rect">
            <a:avLst/>
          </a:prstGeom>
        </p:spPr>
      </p:pic>
      <p:sp>
        <p:nvSpPr>
          <p:cNvPr id="7" name="Дата 4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A757E3-BCDA-4FE2-9897-57A8CC5FFA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984807"/>
            </a:gs>
            <a:gs pos="12000">
              <a:srgbClr val="E6D78A"/>
            </a:gs>
            <a:gs pos="12000">
              <a:srgbClr val="984807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C00000"/>
            </a:gs>
            <a:gs pos="100000">
              <a:srgbClr val="984807"/>
            </a:gs>
            <a:gs pos="100000">
              <a:srgbClr val="98480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0" y="3429000"/>
            <a:ext cx="9144000" cy="3168650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документ 10"/>
          <p:cNvSpPr/>
          <p:nvPr/>
        </p:nvSpPr>
        <p:spPr>
          <a:xfrm rot="10800000">
            <a:off x="0" y="188913"/>
            <a:ext cx="9144000" cy="3240087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Рисунок 11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43831" y="-34666"/>
            <a:ext cx="768034" cy="791208"/>
          </a:xfrm>
          <a:prstGeom prst="rect">
            <a:avLst/>
          </a:prstGeom>
        </p:spPr>
      </p:pic>
      <p:pic>
        <p:nvPicPr>
          <p:cNvPr id="13" name="Рисунок 12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5840720">
            <a:off x="8326477" y="6039205"/>
            <a:ext cx="768034" cy="791208"/>
          </a:xfrm>
          <a:prstGeom prst="rect">
            <a:avLst/>
          </a:prstGeom>
        </p:spPr>
      </p:pic>
      <p:sp>
        <p:nvSpPr>
          <p:cNvPr id="7" name="Дата 4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B9AB6C9-AE83-41CF-A456-0994B43FCC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984807"/>
            </a:gs>
            <a:gs pos="12000">
              <a:srgbClr val="E6D78A"/>
            </a:gs>
            <a:gs pos="12000">
              <a:srgbClr val="984807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C00000"/>
            </a:gs>
            <a:gs pos="100000">
              <a:srgbClr val="984807"/>
            </a:gs>
            <a:gs pos="100000">
              <a:srgbClr val="98480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0" y="3429000"/>
            <a:ext cx="9144000" cy="3168650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документ 10"/>
          <p:cNvSpPr/>
          <p:nvPr/>
        </p:nvSpPr>
        <p:spPr>
          <a:xfrm rot="10800000">
            <a:off x="0" y="188913"/>
            <a:ext cx="9144000" cy="3240087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Рисунок 11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43831" y="-34666"/>
            <a:ext cx="768034" cy="791208"/>
          </a:xfrm>
          <a:prstGeom prst="rect">
            <a:avLst/>
          </a:prstGeom>
        </p:spPr>
      </p:pic>
      <p:pic>
        <p:nvPicPr>
          <p:cNvPr id="13" name="Рисунок 12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5840720">
            <a:off x="8326477" y="6039205"/>
            <a:ext cx="768034" cy="791208"/>
          </a:xfrm>
          <a:prstGeom prst="rect">
            <a:avLst/>
          </a:prstGeom>
        </p:spPr>
      </p:pic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4CD6FBF-8795-4DF4-BE90-D5B5C53D9C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984807"/>
            </a:gs>
            <a:gs pos="12000">
              <a:srgbClr val="E6D78A"/>
            </a:gs>
            <a:gs pos="12000">
              <a:srgbClr val="984807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C00000"/>
            </a:gs>
            <a:gs pos="100000">
              <a:srgbClr val="984807"/>
            </a:gs>
            <a:gs pos="100000">
              <a:srgbClr val="98480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0" y="3429000"/>
            <a:ext cx="9144000" cy="3168650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документ 10"/>
          <p:cNvSpPr/>
          <p:nvPr/>
        </p:nvSpPr>
        <p:spPr>
          <a:xfrm rot="10800000">
            <a:off x="0" y="188913"/>
            <a:ext cx="9144000" cy="3240087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Рисунок 11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43831" y="-34666"/>
            <a:ext cx="768034" cy="791208"/>
          </a:xfrm>
          <a:prstGeom prst="rect">
            <a:avLst/>
          </a:prstGeom>
        </p:spPr>
      </p:pic>
      <p:pic>
        <p:nvPicPr>
          <p:cNvPr id="13" name="Рисунок 12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5840720">
            <a:off x="8326477" y="6039205"/>
            <a:ext cx="768034" cy="791208"/>
          </a:xfrm>
          <a:prstGeom prst="rect">
            <a:avLst/>
          </a:prstGeom>
        </p:spPr>
      </p:pic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7CD8464-C802-4917-95A0-16DCB0F474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63" y="64293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uk-UA" b="1" dirty="0" smtClean="0">
                <a:solidFill>
                  <a:schemeClr val="accent6"/>
                </a:solidFill>
              </a:rPr>
              <a:t>Агресія дітей.</a:t>
            </a:r>
            <a:br>
              <a:rPr lang="uk-UA" b="1" dirty="0" smtClean="0">
                <a:solidFill>
                  <a:schemeClr val="accent6"/>
                </a:solidFill>
              </a:rPr>
            </a:br>
            <a:r>
              <a:rPr lang="uk-UA" sz="3600" b="1" dirty="0" smtClean="0">
                <a:solidFill>
                  <a:schemeClr val="accent6"/>
                </a:solidFill>
              </a:rPr>
              <a:t>                                Причини  і запобігання.</a:t>
            </a:r>
            <a:endParaRPr lang="en-US" sz="3600" b="1" dirty="0" smtClean="0">
              <a:solidFill>
                <a:schemeClr val="accent6"/>
              </a:solidFill>
            </a:endParaRPr>
          </a:p>
        </p:txBody>
      </p:sp>
      <p:pic>
        <p:nvPicPr>
          <p:cNvPr id="4" name="Picture 7" descr="C:\Users\Зарина\Desktop\Жаворонок 01 листопада 2013року\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t="10385" b="10848"/>
          <a:stretch/>
        </p:blipFill>
        <p:spPr bwMode="auto">
          <a:xfrm>
            <a:off x="1331640" y="1916832"/>
            <a:ext cx="7057722" cy="39279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uk-UA" sz="2400" b="1" dirty="0" smtClean="0"/>
              <a:t/>
            </a:r>
            <a:br>
              <a:rPr lang="uk-UA" sz="2400" b="1" dirty="0" smtClean="0"/>
            </a:br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</a:rPr>
              <a:t>СЛОВНИК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58204" cy="4525963"/>
          </a:xfrm>
        </p:spPr>
        <p:txBody>
          <a:bodyPr/>
          <a:lstStyle/>
          <a:p>
            <a:pPr>
              <a:buNone/>
            </a:pPr>
            <a:r>
              <a:rPr lang="uk-UA" sz="4000" b="1" dirty="0" err="1" smtClean="0"/>
              <a:t>“Агресія”</a:t>
            </a:r>
            <a:r>
              <a:rPr lang="uk-UA" sz="4000" dirty="0" smtClean="0"/>
              <a:t>(</a:t>
            </a:r>
            <a:r>
              <a:rPr lang="en-US" sz="4000" i="1" dirty="0" smtClean="0">
                <a:latin typeface="Monotype Corsiva" pitchFamily="66" charset="0"/>
              </a:rPr>
              <a:t>aggression</a:t>
            </a:r>
            <a:r>
              <a:rPr lang="en-US" sz="3600" dirty="0" smtClean="0"/>
              <a:t>)</a:t>
            </a:r>
            <a:r>
              <a:rPr lang="uk-UA" sz="3600" dirty="0" smtClean="0"/>
              <a:t>- </a:t>
            </a:r>
          </a:p>
          <a:p>
            <a:pPr>
              <a:buNone/>
            </a:pPr>
            <a:r>
              <a:rPr lang="uk-UA" sz="3600" dirty="0" smtClean="0"/>
              <a:t>                     з латинської буквально </a:t>
            </a:r>
          </a:p>
          <a:p>
            <a:pPr>
              <a:buNone/>
            </a:pPr>
            <a:r>
              <a:rPr lang="uk-UA" sz="3600" dirty="0" smtClean="0"/>
              <a:t>                                 означає </a:t>
            </a:r>
            <a:r>
              <a:rPr lang="uk-UA" sz="3600" dirty="0" err="1" smtClean="0"/>
              <a:t>“приступ”</a:t>
            </a:r>
            <a:r>
              <a:rPr lang="uk-UA" sz="3600" dirty="0" smtClean="0"/>
              <a:t>,  </a:t>
            </a:r>
          </a:p>
          <a:p>
            <a:pPr>
              <a:buNone/>
            </a:pPr>
            <a:r>
              <a:rPr lang="uk-UA" sz="3600" dirty="0" smtClean="0"/>
              <a:t>                                                    </a:t>
            </a:r>
            <a:r>
              <a:rPr lang="uk-UA" sz="3600" dirty="0" err="1" smtClean="0"/>
              <a:t>“наступати”</a:t>
            </a:r>
            <a:r>
              <a:rPr lang="uk-UA" sz="3600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" name="Picture 4" descr="а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929066"/>
            <a:ext cx="2954336" cy="24175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</a:rPr>
              <a:t>ПСИХОЛОГІЧНИЙ СЛОВНИК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14348" y="1000108"/>
            <a:ext cx="7972452" cy="5126055"/>
          </a:xfrm>
        </p:spPr>
        <p:txBody>
          <a:bodyPr/>
          <a:lstStyle/>
          <a:p>
            <a:pPr algn="ctr">
              <a:buNone/>
            </a:pPr>
            <a:r>
              <a:rPr lang="ru-RU" sz="4800" dirty="0" err="1" smtClean="0">
                <a:solidFill>
                  <a:srgbClr val="C00000"/>
                </a:solidFill>
              </a:rPr>
              <a:t>Агресія</a:t>
            </a:r>
            <a:r>
              <a:rPr lang="ru-RU" sz="4800" dirty="0" smtClean="0">
                <a:solidFill>
                  <a:srgbClr val="C00000"/>
                </a:solidFill>
              </a:rPr>
              <a:t> </a:t>
            </a:r>
          </a:p>
          <a:p>
            <a:pPr algn="ctr">
              <a:buNone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це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поведінка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що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суперечить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нормам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правилам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існування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людей в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суспільстві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що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приносить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фізичний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або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моральний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збиток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людям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або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викликає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у них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психологічний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дискомфорт.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</a:rPr>
              <a:t>ВИДИ АГРЕСІЇ:</a:t>
            </a:r>
            <a:br>
              <a:rPr lang="uk-UA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</a:rPr>
              <a:t>(за цілеспрямованістю)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sz="3600" b="1" dirty="0" smtClean="0"/>
              <a:t>          </a:t>
            </a:r>
            <a:r>
              <a:rPr lang="uk-UA" sz="3600" b="1" dirty="0" smtClean="0"/>
              <a:t> Реактивна</a:t>
            </a:r>
          </a:p>
          <a:p>
            <a:pPr>
              <a:buNone/>
            </a:pPr>
            <a:endParaRPr lang="uk-UA" sz="3600" b="1" dirty="0" smtClean="0"/>
          </a:p>
          <a:p>
            <a:pPr>
              <a:buNone/>
            </a:pPr>
            <a:endParaRPr lang="uk-UA" sz="3600" b="1" dirty="0" smtClean="0"/>
          </a:p>
          <a:p>
            <a:pPr>
              <a:buNone/>
            </a:pPr>
            <a:endParaRPr lang="uk-UA" sz="3200" dirty="0" smtClean="0"/>
          </a:p>
          <a:p>
            <a:pPr algn="ctr">
              <a:buNone/>
            </a:pPr>
            <a:r>
              <a:rPr lang="uk-UA" sz="3200" dirty="0" smtClean="0"/>
              <a:t>  Завдати людині біль,</a:t>
            </a:r>
          </a:p>
          <a:p>
            <a:pPr algn="ctr">
              <a:buNone/>
            </a:pPr>
            <a:r>
              <a:rPr lang="uk-UA" sz="3200" dirty="0" smtClean="0"/>
              <a:t>емоційний стан гніву,</a:t>
            </a:r>
          </a:p>
          <a:p>
            <a:pPr algn="ctr">
              <a:buNone/>
            </a:pPr>
            <a:r>
              <a:rPr lang="uk-UA" sz="3200" dirty="0" smtClean="0"/>
              <a:t>    ворожості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sz="3600" b="1" dirty="0" smtClean="0"/>
              <a:t>   </a:t>
            </a:r>
            <a:r>
              <a:rPr lang="ru-RU" sz="3600" b="1" dirty="0" err="1" smtClean="0"/>
              <a:t>Інструментальна</a:t>
            </a:r>
            <a:r>
              <a:rPr lang="ru-RU" sz="3200" dirty="0" smtClean="0"/>
              <a:t> </a:t>
            </a:r>
            <a:endParaRPr lang="ru-RU" sz="3200" dirty="0"/>
          </a:p>
          <a:p>
            <a:pPr>
              <a:buFont typeface="Wingdings" pitchFamily="2" charset="2"/>
              <a:buNone/>
            </a:pPr>
            <a:endParaRPr lang="ru-RU" sz="2800" dirty="0"/>
          </a:p>
          <a:p>
            <a:pPr>
              <a:buFont typeface="Wingdings" pitchFamily="2" charset="2"/>
              <a:buNone/>
            </a:pPr>
            <a:endParaRPr lang="ru-RU" sz="2800" dirty="0"/>
          </a:p>
          <a:p>
            <a:pPr>
              <a:buFont typeface="Wingdings" pitchFamily="2" charset="2"/>
              <a:buNone/>
            </a:pPr>
            <a:endParaRPr lang="ru-RU" sz="2800" dirty="0"/>
          </a:p>
          <a:p>
            <a:pPr>
              <a:buFont typeface="Wingdings" pitchFamily="2" charset="2"/>
              <a:buNone/>
            </a:pPr>
            <a:r>
              <a:rPr lang="ru-RU" sz="2800" dirty="0" smtClean="0"/>
              <a:t>         </a:t>
            </a:r>
            <a:r>
              <a:rPr lang="ru-RU" sz="3200" dirty="0" smtClean="0"/>
              <a:t>Для </a:t>
            </a:r>
            <a:r>
              <a:rPr lang="ru-RU" sz="3200" dirty="0" err="1" smtClean="0"/>
              <a:t>досягнення</a:t>
            </a:r>
            <a:r>
              <a:rPr lang="ru-RU" sz="3200" dirty="0" smtClean="0"/>
              <a:t>  </a:t>
            </a:r>
          </a:p>
          <a:p>
            <a:pPr>
              <a:buFont typeface="Wingdings" pitchFamily="2" charset="2"/>
              <a:buNone/>
            </a:pPr>
            <a:r>
              <a:rPr lang="ru-RU" sz="3200" dirty="0" smtClean="0"/>
              <a:t>            </a:t>
            </a:r>
            <a:r>
              <a:rPr lang="ru-RU" sz="3200" dirty="0" err="1" smtClean="0"/>
              <a:t>певної</a:t>
            </a:r>
            <a:r>
              <a:rPr lang="ru-RU" sz="3200" dirty="0" smtClean="0"/>
              <a:t> мети</a:t>
            </a:r>
            <a:endParaRPr lang="ru-RU" sz="3200" dirty="0"/>
          </a:p>
          <a:p>
            <a:pPr>
              <a:buFont typeface="Wingdings" pitchFamily="2" charset="2"/>
              <a:buNone/>
            </a:pPr>
            <a:endParaRPr lang="ru-RU" sz="2800" dirty="0"/>
          </a:p>
        </p:txBody>
      </p:sp>
      <p:sp>
        <p:nvSpPr>
          <p:cNvPr id="6" name="AutoShape 14"/>
          <p:cNvSpPr>
            <a:spLocks noChangeArrowheads="1"/>
          </p:cNvSpPr>
          <p:nvPr/>
        </p:nvSpPr>
        <p:spPr bwMode="auto">
          <a:xfrm>
            <a:off x="2143108" y="2357430"/>
            <a:ext cx="1071570" cy="1476379"/>
          </a:xfrm>
          <a:prstGeom prst="downArrow">
            <a:avLst>
              <a:gd name="adj1" fmla="val 50000"/>
              <a:gd name="adj2" fmla="val 50245"/>
            </a:avLst>
          </a:prstGeom>
          <a:gradFill rotWithShape="1">
            <a:gsLst>
              <a:gs pos="0">
                <a:schemeClr val="bg1"/>
              </a:gs>
              <a:gs pos="50000">
                <a:schemeClr val="accent1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13" name="AutoShape 14"/>
          <p:cNvSpPr>
            <a:spLocks noChangeArrowheads="1"/>
          </p:cNvSpPr>
          <p:nvPr/>
        </p:nvSpPr>
        <p:spPr bwMode="auto">
          <a:xfrm>
            <a:off x="6143636" y="2428868"/>
            <a:ext cx="1071570" cy="1500198"/>
          </a:xfrm>
          <a:prstGeom prst="downArrow">
            <a:avLst>
              <a:gd name="adj1" fmla="val 50000"/>
              <a:gd name="adj2" fmla="val 50245"/>
            </a:avLst>
          </a:prstGeom>
          <a:gradFill rotWithShape="1">
            <a:gsLst>
              <a:gs pos="0">
                <a:schemeClr val="bg1"/>
              </a:gs>
              <a:gs pos="50000">
                <a:schemeClr val="accent1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chemeClr val="accent6">
                    <a:lumMod val="50000"/>
                  </a:schemeClr>
                </a:solidFill>
              </a:rPr>
              <a:t>«Агресія» та «агресивність»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uk-UA" sz="4000" b="1" dirty="0">
                <a:effectLst/>
                <a:latin typeface="Times New Roman" pitchFamily="18" charset="0"/>
              </a:rPr>
              <a:t>Агресія</a:t>
            </a:r>
            <a:r>
              <a:rPr lang="uk-UA" dirty="0">
                <a:latin typeface="Times New Roman" pitchFamily="18" charset="0"/>
              </a:rPr>
              <a:t> – індивідуальна чи колективна форма поведінки, яка направлена на заподіяння фізичної чи психічної шкоди іншій людині чи групі.</a:t>
            </a:r>
            <a:r>
              <a:rPr lang="ru-RU" dirty="0"/>
              <a:t> </a:t>
            </a:r>
            <a:r>
              <a:rPr lang="uk-UA" dirty="0"/>
              <a:t> </a:t>
            </a:r>
          </a:p>
          <a:p>
            <a:pPr>
              <a:buFont typeface="Wingdings" pitchFamily="2" charset="2"/>
              <a:buNone/>
            </a:pPr>
            <a:r>
              <a:rPr lang="uk-UA" sz="4000" b="1" dirty="0">
                <a:effectLst/>
                <a:latin typeface="Times New Roman" pitchFamily="18" charset="0"/>
              </a:rPr>
              <a:t>Агресивність </a:t>
            </a:r>
            <a:r>
              <a:rPr lang="uk-UA" dirty="0">
                <a:effectLst/>
                <a:latin typeface="Times New Roman" pitchFamily="18" charset="0"/>
              </a:rPr>
              <a:t>визначають ситуативну чи особистісну схильність до руйнуючої поведінки.</a:t>
            </a:r>
            <a:r>
              <a:rPr lang="uk-UA" dirty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chemeClr val="accent6">
                    <a:lumMod val="50000"/>
                  </a:schemeClr>
                </a:solidFill>
              </a:rPr>
              <a:t>Підходи до вивчення агресії: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uk-UA" i="1" u="sng" dirty="0"/>
              <a:t>Перший</a:t>
            </a:r>
            <a:r>
              <a:rPr lang="uk-UA" dirty="0"/>
              <a:t> - агресивність трактується як уроджена, інстинктивна властивість людини.</a:t>
            </a:r>
            <a:r>
              <a:rPr lang="ru-RU" dirty="0"/>
              <a:t>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uk-UA" i="1" u="sng" dirty="0"/>
              <a:t>Другий</a:t>
            </a:r>
            <a:r>
              <a:rPr lang="uk-UA" dirty="0"/>
              <a:t> - агресія вивчається як поведінкова реакція на фрустрацію</a:t>
            </a:r>
            <a:r>
              <a:rPr lang="ru-RU" dirty="0"/>
              <a:t>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uk-UA" i="1" u="sng" dirty="0"/>
              <a:t>Третій</a:t>
            </a:r>
            <a:r>
              <a:rPr lang="uk-UA" dirty="0"/>
              <a:t> - розглядають агресивність як характеристику поведінки, що формується в результаті </a:t>
            </a:r>
            <a:r>
              <a:rPr lang="uk-UA" dirty="0" err="1" smtClean="0"/>
              <a:t>научіння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00063" y="2214563"/>
            <a:ext cx="8229600" cy="2900362"/>
          </a:xfrm>
        </p:spPr>
        <p:txBody>
          <a:bodyPr/>
          <a:lstStyle/>
          <a:p>
            <a:pPr marL="692150" indent="-609600" eaLnBrk="1" hangingPunct="1">
              <a:lnSpc>
                <a:spcPct val="80000"/>
              </a:lnSpc>
              <a:defRPr/>
            </a:pPr>
            <a:endParaRPr lang="ru-RU" sz="2400" dirty="0" smtClean="0"/>
          </a:p>
          <a:p>
            <a:pPr marL="69215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sz="2400" b="1" dirty="0" smtClean="0"/>
              <a:t>Сварка  </a:t>
            </a:r>
            <a:r>
              <a:rPr lang="ru-RU" sz="2400" b="1" dirty="0" err="1" smtClean="0"/>
              <a:t>з</a:t>
            </a:r>
            <a:r>
              <a:rPr lang="ru-RU" sz="2400" b="1" dirty="0" smtClean="0"/>
              <a:t>  </a:t>
            </a:r>
            <a:r>
              <a:rPr lang="ru-RU" sz="2400" b="1" dirty="0" err="1" smtClean="0"/>
              <a:t>оточуючими</a:t>
            </a:r>
            <a:r>
              <a:rPr lang="ru-RU" sz="2400" b="1" dirty="0" smtClean="0"/>
              <a:t> </a:t>
            </a:r>
          </a:p>
          <a:p>
            <a:pPr marL="69215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sz="2400" b="1" dirty="0" err="1" smtClean="0"/>
              <a:t>Втрата</a:t>
            </a:r>
            <a:r>
              <a:rPr lang="ru-RU" sz="2400" b="1" dirty="0" smtClean="0"/>
              <a:t>  контролю над собою</a:t>
            </a:r>
          </a:p>
          <a:p>
            <a:pPr marL="69215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sz="2400" b="1" dirty="0" err="1" smtClean="0"/>
              <a:t>Звинувачення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інших</a:t>
            </a:r>
            <a:r>
              <a:rPr lang="ru-RU" sz="2400" b="1" dirty="0" smtClean="0"/>
              <a:t> у </a:t>
            </a:r>
            <a:r>
              <a:rPr lang="ru-RU" sz="2400" b="1" dirty="0" err="1" smtClean="0"/>
              <a:t>своїх</a:t>
            </a:r>
            <a:r>
              <a:rPr lang="ru-RU" sz="2400" b="1" dirty="0" smtClean="0"/>
              <a:t> о  </a:t>
            </a:r>
            <a:r>
              <a:rPr lang="ru-RU" sz="2400" b="1" dirty="0" err="1" smtClean="0"/>
              <a:t>невдачах</a:t>
            </a:r>
            <a:endParaRPr lang="ru-RU" sz="2400" b="1" dirty="0" smtClean="0"/>
          </a:p>
          <a:p>
            <a:pPr marL="69215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sz="2400" b="1" dirty="0" smtClean="0"/>
              <a:t>Образа, </a:t>
            </a:r>
            <a:r>
              <a:rPr lang="ru-RU" sz="2400" b="1" dirty="0" err="1" smtClean="0"/>
              <a:t>заздрість</a:t>
            </a:r>
            <a:r>
              <a:rPr lang="ru-RU" sz="2400" b="1" dirty="0" smtClean="0"/>
              <a:t>,  </a:t>
            </a:r>
            <a:r>
              <a:rPr lang="ru-RU" sz="2400" b="1" dirty="0" err="1" smtClean="0"/>
              <a:t>бажання</a:t>
            </a:r>
            <a:r>
              <a:rPr lang="ru-RU" sz="2400" b="1" dirty="0" smtClean="0"/>
              <a:t>  </a:t>
            </a:r>
            <a:r>
              <a:rPr lang="ru-RU" sz="2400" b="1" dirty="0" err="1" smtClean="0"/>
              <a:t>помсти</a:t>
            </a:r>
            <a:endParaRPr lang="ru-RU" sz="2400" b="1" dirty="0" smtClean="0"/>
          </a:p>
          <a:p>
            <a:pPr marL="69215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sz="2400" b="1" dirty="0" err="1" smtClean="0"/>
              <a:t>Гнів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відмова</a:t>
            </a:r>
            <a:r>
              <a:rPr lang="ru-RU" sz="2400" b="1" dirty="0" smtClean="0"/>
              <a:t> у </a:t>
            </a:r>
            <a:r>
              <a:rPr lang="ru-RU" sz="2400" b="1" dirty="0" err="1" smtClean="0"/>
              <a:t>допомозі</a:t>
            </a:r>
            <a:r>
              <a:rPr lang="ru-RU" sz="2400" b="1" dirty="0" smtClean="0"/>
              <a:t>,  </a:t>
            </a:r>
            <a:r>
              <a:rPr lang="ru-RU" sz="2400" b="1" dirty="0" err="1" smtClean="0"/>
              <a:t>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діяльності</a:t>
            </a:r>
            <a:endParaRPr lang="ru-RU" sz="2400" b="1" dirty="0" smtClean="0"/>
          </a:p>
          <a:p>
            <a:pPr marL="69215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sz="2400" b="1" dirty="0" err="1" smtClean="0"/>
              <a:t>Навмисне</a:t>
            </a:r>
            <a:r>
              <a:rPr lang="ru-RU" sz="2400" b="1" dirty="0" smtClean="0"/>
              <a:t>  </a:t>
            </a:r>
            <a:r>
              <a:rPr lang="ru-RU" sz="2400" b="1" dirty="0" err="1" smtClean="0"/>
              <a:t>дратування</a:t>
            </a:r>
            <a:r>
              <a:rPr lang="ru-RU" sz="2400" b="1" dirty="0" smtClean="0"/>
              <a:t>  людей, </a:t>
            </a:r>
            <a:r>
              <a:rPr lang="ru-RU" sz="2400" b="1" dirty="0" err="1" smtClean="0"/>
              <a:t>репліки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підтекстом</a:t>
            </a:r>
            <a:endParaRPr lang="ru-RU" sz="2400" b="1" dirty="0" smtClean="0"/>
          </a:p>
          <a:p>
            <a:pPr marL="69215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sz="2400" b="1" dirty="0" err="1" smtClean="0"/>
              <a:t>Відмова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підчинятися</a:t>
            </a:r>
            <a:r>
              <a:rPr lang="ru-RU" sz="2400" b="1" dirty="0" smtClean="0"/>
              <a:t> правилам</a:t>
            </a:r>
          </a:p>
          <a:p>
            <a:pPr marL="69215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sz="2400" b="1" dirty="0" err="1" smtClean="0"/>
              <a:t>Імпульсивне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реагування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різні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дії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оточуючих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дітей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дорослих</a:t>
            </a:r>
            <a:r>
              <a:rPr lang="ru-RU" sz="2400" b="1" dirty="0" smtClean="0"/>
              <a:t>) </a:t>
            </a:r>
          </a:p>
          <a:p>
            <a:pPr marL="692150" indent="-609600" eaLnBrk="1" hangingPunct="1">
              <a:lnSpc>
                <a:spcPct val="80000"/>
              </a:lnSpc>
              <a:buFontTx/>
              <a:buNone/>
              <a:defRPr/>
            </a:pPr>
            <a:endParaRPr lang="ru-RU" sz="2000" b="1" dirty="0" smtClean="0"/>
          </a:p>
          <a:p>
            <a:pPr eaLnBrk="1" hangingPunct="1">
              <a:defRPr/>
            </a:pPr>
            <a:endParaRPr lang="en-US" sz="2000" dirty="0" smtClean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28625" y="8572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err="1" smtClean="0">
                <a:solidFill>
                  <a:schemeClr val="accent6"/>
                </a:solidFill>
              </a:rPr>
              <a:t>Критерії</a:t>
            </a:r>
            <a:r>
              <a:rPr lang="ru-RU" b="1" dirty="0" smtClean="0">
                <a:solidFill>
                  <a:schemeClr val="accent6"/>
                </a:solidFill>
              </a:rPr>
              <a:t> </a:t>
            </a:r>
            <a:r>
              <a:rPr lang="ru-RU" b="1" dirty="0" err="1" smtClean="0">
                <a:solidFill>
                  <a:schemeClr val="accent6"/>
                </a:solidFill>
              </a:rPr>
              <a:t>виявлення</a:t>
            </a:r>
            <a:r>
              <a:rPr lang="ru-RU" b="1" dirty="0" smtClean="0">
                <a:solidFill>
                  <a:schemeClr val="accent6"/>
                </a:solidFill>
              </a:rPr>
              <a:t> </a:t>
            </a:r>
            <a:r>
              <a:rPr lang="ru-RU" b="1" dirty="0" err="1" smtClean="0">
                <a:solidFill>
                  <a:schemeClr val="accent6"/>
                </a:solidFill>
              </a:rPr>
              <a:t>агресивності</a:t>
            </a:r>
            <a:r>
              <a:rPr lang="ru-RU" b="1" dirty="0" smtClean="0">
                <a:solidFill>
                  <a:schemeClr val="accent6"/>
                </a:solidFill>
              </a:rPr>
              <a:t> </a:t>
            </a:r>
            <a:r>
              <a:rPr lang="ru-RU" b="1" dirty="0" err="1" smtClean="0">
                <a:solidFill>
                  <a:schemeClr val="accent6"/>
                </a:solidFill>
              </a:rPr>
              <a:t>людини</a:t>
            </a:r>
            <a:endParaRPr lang="en-US" dirty="0" smtClean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800" b="1" dirty="0" smtClean="0">
                <a:solidFill>
                  <a:srgbClr val="C00000"/>
                </a:solidFill>
              </a:rPr>
              <a:t>Розрізняють види агресії </a:t>
            </a:r>
            <a:br>
              <a:rPr lang="uk-UA" sz="4800" b="1" dirty="0" smtClean="0">
                <a:solidFill>
                  <a:srgbClr val="C00000"/>
                </a:solidFill>
              </a:rPr>
            </a:br>
            <a:r>
              <a:rPr lang="uk-UA" sz="4800" b="1" dirty="0" smtClean="0">
                <a:solidFill>
                  <a:srgbClr val="C00000"/>
                </a:solidFill>
              </a:rPr>
              <a:t>за формою прояву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4000" b="1" dirty="0" smtClean="0"/>
              <a:t>Вербальна агресія –</a:t>
            </a:r>
          </a:p>
          <a:p>
            <a:pPr>
              <a:buNone/>
            </a:pPr>
            <a:r>
              <a:rPr lang="uk-UA" sz="4000" b="1" dirty="0" smtClean="0"/>
              <a:t>   </a:t>
            </a:r>
            <a:r>
              <a:rPr lang="uk-UA" dirty="0" smtClean="0"/>
              <a:t>людина вербально, словами виражає своє агресивне відношення до іншої людини, вживає словесні образи</a:t>
            </a: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sz="4000" b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38eb3b72647e89b289ccd6e9d126a51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0694" y="3571876"/>
            <a:ext cx="3466101" cy="2586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800" b="1" dirty="0" smtClean="0">
                <a:solidFill>
                  <a:srgbClr val="C00000"/>
                </a:solidFill>
              </a:rPr>
              <a:t>Розрізняють види агресії </a:t>
            </a:r>
            <a:br>
              <a:rPr lang="uk-UA" sz="4800" b="1" dirty="0" smtClean="0">
                <a:solidFill>
                  <a:srgbClr val="C00000"/>
                </a:solidFill>
              </a:rPr>
            </a:br>
            <a:r>
              <a:rPr lang="uk-UA" sz="4800" b="1" dirty="0" smtClean="0">
                <a:solidFill>
                  <a:srgbClr val="C00000"/>
                </a:solidFill>
              </a:rPr>
              <a:t>за формою прояву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4000" b="1" dirty="0" smtClean="0"/>
              <a:t>Фізична агресія – </a:t>
            </a:r>
          </a:p>
          <a:p>
            <a:pPr>
              <a:buNone/>
            </a:pPr>
            <a:r>
              <a:rPr lang="uk-UA" sz="4000" b="1" dirty="0" smtClean="0"/>
              <a:t>   </a:t>
            </a:r>
            <a:r>
              <a:rPr lang="ru-RU" dirty="0" err="1" smtClean="0"/>
              <a:t>людина</a:t>
            </a:r>
            <a:r>
              <a:rPr lang="ru-RU" dirty="0" smtClean="0"/>
              <a:t> </a:t>
            </a:r>
            <a:r>
              <a:rPr lang="ru-RU" dirty="0" err="1" smtClean="0"/>
              <a:t>схильна</a:t>
            </a:r>
            <a:r>
              <a:rPr lang="ru-RU" dirty="0" smtClean="0"/>
              <a:t> </a:t>
            </a:r>
            <a:r>
              <a:rPr lang="ru-RU" dirty="0" err="1" smtClean="0"/>
              <a:t>фізично</a:t>
            </a:r>
            <a:r>
              <a:rPr lang="ru-RU" dirty="0" smtClean="0"/>
              <a:t> </a:t>
            </a:r>
            <a:r>
              <a:rPr lang="ru-RU" dirty="0" err="1" smtClean="0"/>
              <a:t>виражати</a:t>
            </a:r>
            <a:r>
              <a:rPr lang="ru-RU" dirty="0" smtClean="0"/>
              <a:t> </a:t>
            </a:r>
            <a:r>
              <a:rPr lang="ru-RU" dirty="0" err="1" smtClean="0"/>
              <a:t>агресію</a:t>
            </a:r>
            <a:r>
              <a:rPr lang="ru-RU" dirty="0" smtClean="0"/>
              <a:t> по </a:t>
            </a:r>
            <a:r>
              <a:rPr lang="ru-RU" dirty="0" err="1" smtClean="0"/>
              <a:t>відношенню</a:t>
            </a:r>
            <a:r>
              <a:rPr lang="ru-RU" dirty="0" smtClean="0"/>
              <a:t> до </a:t>
            </a:r>
            <a:r>
              <a:rPr lang="ru-RU" dirty="0" err="1" smtClean="0"/>
              <a:t>іншої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застосувати</a:t>
            </a:r>
            <a:r>
              <a:rPr lang="ru-RU" dirty="0" smtClean="0"/>
              <a:t> </a:t>
            </a:r>
            <a:r>
              <a:rPr lang="ru-RU" dirty="0" err="1" smtClean="0"/>
              <a:t>грубу</a:t>
            </a:r>
            <a:r>
              <a:rPr lang="ru-RU" dirty="0" smtClean="0"/>
              <a:t> </a:t>
            </a:r>
            <a:r>
              <a:rPr lang="ru-RU" dirty="0" err="1" smtClean="0"/>
              <a:t>фізичну</a:t>
            </a:r>
            <a:r>
              <a:rPr lang="ru-RU" dirty="0" smtClean="0"/>
              <a:t> силу.</a:t>
            </a:r>
          </a:p>
          <a:p>
            <a:pPr>
              <a:buNone/>
            </a:pPr>
            <a:endParaRPr lang="uk-UA" dirty="0" smtClean="0"/>
          </a:p>
        </p:txBody>
      </p:sp>
      <p:pic>
        <p:nvPicPr>
          <p:cNvPr id="4" name="Рисунок 3" descr="gnev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4143380"/>
            <a:ext cx="3714776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800" b="1" dirty="0" smtClean="0">
                <a:solidFill>
                  <a:srgbClr val="C00000"/>
                </a:solidFill>
              </a:rPr>
              <a:t>Розрізняють види агресії </a:t>
            </a:r>
            <a:br>
              <a:rPr lang="uk-UA" sz="4800" b="1" dirty="0" smtClean="0">
                <a:solidFill>
                  <a:srgbClr val="C00000"/>
                </a:solidFill>
              </a:rPr>
            </a:br>
            <a:r>
              <a:rPr lang="uk-UA" sz="4800" b="1" dirty="0" smtClean="0">
                <a:solidFill>
                  <a:srgbClr val="C00000"/>
                </a:solidFill>
              </a:rPr>
              <a:t>за формою прояву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4000" b="1" dirty="0" smtClean="0"/>
              <a:t>Предметна </a:t>
            </a:r>
            <a:r>
              <a:rPr lang="uk-UA" sz="4000" b="1" dirty="0" err="1" smtClean="0"/>
              <a:t>агресія-</a:t>
            </a:r>
            <a:endParaRPr lang="uk-UA" dirty="0" smtClean="0"/>
          </a:p>
          <a:p>
            <a:pPr>
              <a:buNone/>
            </a:pPr>
            <a:r>
              <a:rPr lang="uk-UA" dirty="0" smtClean="0"/>
              <a:t>   </a:t>
            </a:r>
            <a:r>
              <a:rPr lang="ru-RU" dirty="0" err="1" smtClean="0"/>
              <a:t>людина</a:t>
            </a:r>
            <a:r>
              <a:rPr lang="ru-RU" dirty="0" smtClean="0"/>
              <a:t> </a:t>
            </a:r>
            <a:r>
              <a:rPr lang="ru-RU" dirty="0" err="1" smtClean="0"/>
              <a:t>зриває</a:t>
            </a:r>
            <a:r>
              <a:rPr lang="ru-RU" dirty="0" smtClean="0"/>
              <a:t> свою </a:t>
            </a:r>
            <a:r>
              <a:rPr lang="ru-RU" dirty="0" err="1" smtClean="0"/>
              <a:t>агресію</a:t>
            </a:r>
            <a:r>
              <a:rPr lang="ru-RU" dirty="0" smtClean="0"/>
              <a:t> на </a:t>
            </a:r>
            <a:r>
              <a:rPr lang="ru-RU" dirty="0" err="1" smtClean="0"/>
              <a:t>навколишніх</a:t>
            </a:r>
            <a:r>
              <a:rPr lang="ru-RU" dirty="0" smtClean="0"/>
              <a:t> предметах</a:t>
            </a:r>
          </a:p>
          <a:p>
            <a:pPr>
              <a:buNone/>
            </a:pPr>
            <a:endParaRPr lang="uk-UA" dirty="0" smtClean="0"/>
          </a:p>
        </p:txBody>
      </p:sp>
      <p:pic>
        <p:nvPicPr>
          <p:cNvPr id="4" name="Рисунок 3" descr="8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3429000"/>
            <a:ext cx="4000503" cy="2517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800" b="1" dirty="0" smtClean="0">
                <a:solidFill>
                  <a:srgbClr val="C00000"/>
                </a:solidFill>
              </a:rPr>
              <a:t>Розрізняють види агресії </a:t>
            </a:r>
            <a:br>
              <a:rPr lang="uk-UA" sz="4800" b="1" dirty="0" smtClean="0">
                <a:solidFill>
                  <a:srgbClr val="C00000"/>
                </a:solidFill>
              </a:rPr>
            </a:br>
            <a:r>
              <a:rPr lang="uk-UA" sz="4800" b="1" dirty="0" smtClean="0">
                <a:solidFill>
                  <a:srgbClr val="C00000"/>
                </a:solidFill>
              </a:rPr>
              <a:t>за формою прояву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4000" b="1" dirty="0" smtClean="0"/>
              <a:t>Емоційна </a:t>
            </a:r>
            <a:r>
              <a:rPr lang="uk-UA" sz="4000" b="1" dirty="0" err="1" smtClean="0"/>
              <a:t>агресія-</a:t>
            </a:r>
            <a:endParaRPr lang="uk-UA" sz="4000" b="1" dirty="0" smtClean="0"/>
          </a:p>
          <a:p>
            <a:pPr>
              <a:buNone/>
            </a:pPr>
            <a:r>
              <a:rPr lang="uk-UA" b="1" dirty="0" smtClean="0"/>
              <a:t>    у людини при спілкуванні з іншою людиною виникає емоційне відчуження, почуття підозрілості, ворожості неприязні, недоброзичливості по відношенню до нього.</a:t>
            </a:r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bully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5984" y="4357694"/>
            <a:ext cx="3071834" cy="2162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800" b="1" dirty="0" smtClean="0">
                <a:solidFill>
                  <a:srgbClr val="C00000"/>
                </a:solidFill>
              </a:rPr>
              <a:t>Розрізняють види агресії </a:t>
            </a:r>
            <a:br>
              <a:rPr lang="uk-UA" sz="4800" b="1" dirty="0" smtClean="0">
                <a:solidFill>
                  <a:srgbClr val="C00000"/>
                </a:solidFill>
              </a:rPr>
            </a:br>
            <a:r>
              <a:rPr lang="uk-UA" sz="4800" b="1" dirty="0" smtClean="0">
                <a:solidFill>
                  <a:srgbClr val="C00000"/>
                </a:solidFill>
              </a:rPr>
              <a:t>за формою прояву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4000" b="1" dirty="0" err="1" smtClean="0"/>
              <a:t>Самоагресія-</a:t>
            </a:r>
            <a:r>
              <a:rPr lang="uk-UA" sz="4000" b="1" dirty="0" smtClean="0"/>
              <a:t> </a:t>
            </a:r>
            <a:endParaRPr lang="uk-UA" dirty="0" smtClean="0"/>
          </a:p>
          <a:p>
            <a:pPr>
              <a:buNone/>
            </a:pPr>
            <a:r>
              <a:rPr lang="uk-UA" sz="4000" b="1" dirty="0" smtClean="0"/>
              <a:t>   </a:t>
            </a:r>
            <a:r>
              <a:rPr lang="ru-RU" dirty="0" err="1" smtClean="0"/>
              <a:t>людина</a:t>
            </a:r>
            <a:r>
              <a:rPr lang="ru-RU" dirty="0" smtClean="0"/>
              <a:t> не </a:t>
            </a:r>
            <a:r>
              <a:rPr lang="ru-RU" dirty="0" err="1" smtClean="0"/>
              <a:t>перебуває</a:t>
            </a:r>
            <a:r>
              <a:rPr lang="ru-RU" dirty="0" smtClean="0"/>
              <a:t> сама </a:t>
            </a:r>
            <a:r>
              <a:rPr lang="ru-RU" dirty="0" err="1" smtClean="0"/>
              <a:t>з</a:t>
            </a:r>
            <a:r>
              <a:rPr lang="ru-RU" dirty="0" smtClean="0"/>
              <a:t> собою в </a:t>
            </a:r>
            <a:r>
              <a:rPr lang="ru-RU" dirty="0" err="1" smtClean="0"/>
              <a:t>мирі,злагоді</a:t>
            </a:r>
            <a:r>
              <a:rPr lang="ru-RU" dirty="0" smtClean="0"/>
              <a:t>. У </a:t>
            </a:r>
            <a:r>
              <a:rPr lang="ru-RU" dirty="0" err="1" smtClean="0"/>
              <a:t>нього</a:t>
            </a:r>
            <a:r>
              <a:rPr lang="ru-RU" dirty="0" smtClean="0"/>
              <a:t> </a:t>
            </a:r>
            <a:r>
              <a:rPr lang="ru-RU" dirty="0" err="1" smtClean="0"/>
              <a:t>відсутні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ослаблені</a:t>
            </a:r>
            <a:r>
              <a:rPr lang="ru-RU" dirty="0" smtClean="0"/>
              <a:t> </a:t>
            </a:r>
            <a:r>
              <a:rPr lang="ru-RU" dirty="0" err="1" smtClean="0"/>
              <a:t>механізми</a:t>
            </a:r>
            <a:r>
              <a:rPr lang="ru-RU" dirty="0" smtClean="0"/>
              <a:t> </a:t>
            </a:r>
            <a:r>
              <a:rPr lang="ru-RU" dirty="0" err="1" smtClean="0"/>
              <a:t>захисту</a:t>
            </a:r>
            <a:r>
              <a:rPr lang="ru-RU" dirty="0" smtClean="0"/>
              <a:t> "я",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виявляється</a:t>
            </a:r>
            <a:r>
              <a:rPr lang="ru-RU" dirty="0" smtClean="0"/>
              <a:t> </a:t>
            </a:r>
            <a:r>
              <a:rPr lang="ru-RU" dirty="0" err="1" smtClean="0"/>
              <a:t>беззахисним</a:t>
            </a:r>
            <a:r>
              <a:rPr lang="ru-RU" dirty="0" smtClean="0"/>
              <a:t> по </a:t>
            </a:r>
            <a:r>
              <a:rPr lang="ru-RU" dirty="0" err="1" smtClean="0"/>
              <a:t>відношенню</a:t>
            </a:r>
            <a:r>
              <a:rPr lang="ru-RU" dirty="0" smtClean="0"/>
              <a:t> до </a:t>
            </a:r>
            <a:r>
              <a:rPr lang="ru-RU" dirty="0" err="1" smtClean="0"/>
              <a:t>агресивного</a:t>
            </a:r>
            <a:r>
              <a:rPr lang="ru-RU" dirty="0" smtClean="0"/>
              <a:t> </a:t>
            </a:r>
            <a:r>
              <a:rPr lang="ru-RU" dirty="0" err="1" smtClean="0"/>
              <a:t>середовища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shy-chil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18" y="4500570"/>
            <a:ext cx="2643206" cy="2272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500034" y="714356"/>
            <a:ext cx="8229600" cy="4525963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uk-UA" sz="4400" dirty="0"/>
              <a:t>Усі форми агресивності мають одну спільну рису: вони викликані спробами контролювати ситуацію, впливати на неї з метою вдосконалення або себе, або свого оточення, включаючи близьких людей.</a:t>
            </a:r>
            <a:r>
              <a:rPr lang="uk-UA" sz="2400" dirty="0"/>
              <a:t> </a:t>
            </a:r>
            <a:endParaRPr lang="ru-RU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71500" y="928688"/>
            <a:ext cx="8229600" cy="2286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eaLnBrk="1" hangingPunct="1">
              <a:lnSpc>
                <a:spcPts val="4800"/>
              </a:lnSpc>
              <a:defRPr/>
            </a:pPr>
            <a:r>
              <a:rPr lang="uk-UA" sz="41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Причини   закріплення  агресивного  стану у поведінці </a:t>
            </a:r>
          </a:p>
        </p:txBody>
      </p:sp>
      <p:sp>
        <p:nvSpPr>
          <p:cNvPr id="4" name="Выноска-облако 3"/>
          <p:cNvSpPr>
            <a:spLocks noChangeArrowheads="1"/>
          </p:cNvSpPr>
          <p:nvPr/>
        </p:nvSpPr>
        <p:spPr bwMode="auto">
          <a:xfrm rot="20665255">
            <a:off x="6069013" y="234950"/>
            <a:ext cx="1849437" cy="766763"/>
          </a:xfrm>
          <a:prstGeom prst="cloudCallout">
            <a:avLst>
              <a:gd name="adj1" fmla="val -17074"/>
              <a:gd name="adj2" fmla="val 64606"/>
            </a:avLst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 algn="ctr">
            <a:solidFill>
              <a:srgbClr val="F6924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solidFill>
                <a:schemeClr val="dk1"/>
              </a:solidFill>
              <a:latin typeface="+mn-lt"/>
              <a:cs typeface="+mn-cs"/>
            </a:endParaRPr>
          </a:p>
        </p:txBody>
      </p:sp>
      <p:sp>
        <p:nvSpPr>
          <p:cNvPr id="5" name="Молния 4"/>
          <p:cNvSpPr/>
          <p:nvPr/>
        </p:nvSpPr>
        <p:spPr>
          <a:xfrm>
            <a:off x="7358063" y="1143000"/>
            <a:ext cx="914400" cy="914400"/>
          </a:xfrm>
          <a:prstGeom prst="lightningBol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8" name="TextBox 7"/>
          <p:cNvSpPr txBox="1"/>
          <p:nvPr/>
        </p:nvSpPr>
        <p:spPr>
          <a:xfrm>
            <a:off x="714375" y="3071813"/>
            <a:ext cx="8001000" cy="2554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65125" indent="-282575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endParaRPr lang="uk-UA" sz="2000" b="1" dirty="0">
              <a:solidFill>
                <a:srgbClr val="000000"/>
              </a:solidFill>
              <a:latin typeface="Corbel" pitchFamily="34" charset="0"/>
            </a:endParaRPr>
          </a:p>
          <a:p>
            <a:pPr marL="365125" indent="-282575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/>
            </a:pPr>
            <a:r>
              <a:rPr lang="uk-UA" sz="2000" b="1" dirty="0">
                <a:solidFill>
                  <a:srgbClr val="000000"/>
                </a:solidFill>
                <a:latin typeface="Corbel" pitchFamily="34" charset="0"/>
              </a:rPr>
              <a:t>     Особистісна прихильність,</a:t>
            </a:r>
            <a:r>
              <a:rPr lang="uk-UA" sz="2000" b="1" dirty="0">
                <a:solidFill>
                  <a:srgbClr val="000000"/>
                </a:solidFill>
              </a:rPr>
              <a:t> </a:t>
            </a:r>
            <a:r>
              <a:rPr lang="uk-UA" b="1" dirty="0">
                <a:solidFill>
                  <a:srgbClr val="000000"/>
                </a:solidFill>
              </a:rPr>
              <a:t>до  моделі поведінки</a:t>
            </a:r>
            <a:r>
              <a:rPr lang="uk-UA" sz="2000" b="1" dirty="0">
                <a:solidFill>
                  <a:srgbClr val="000000"/>
                </a:solidFill>
              </a:rPr>
              <a:t>,</a:t>
            </a:r>
            <a:r>
              <a:rPr lang="uk-UA" sz="2000" b="1" dirty="0">
                <a:solidFill>
                  <a:srgbClr val="000000"/>
                </a:solidFill>
                <a:latin typeface="Corbel" pitchFamily="34" charset="0"/>
              </a:rPr>
              <a:t> приклад </a:t>
            </a:r>
            <a:r>
              <a:rPr lang="uk-UA" sz="2000" b="1" dirty="0">
                <a:solidFill>
                  <a:srgbClr val="000000"/>
                </a:solidFill>
              </a:rPr>
              <a:t> </a:t>
            </a:r>
            <a:endParaRPr lang="uk-UA" sz="2000" b="1" dirty="0" smtClean="0">
              <a:solidFill>
                <a:srgbClr val="000000"/>
              </a:solidFill>
            </a:endParaRPr>
          </a:p>
          <a:p>
            <a:pPr marL="365125" indent="-282575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uk-UA" sz="2000" b="1" dirty="0" smtClean="0">
                <a:solidFill>
                  <a:srgbClr val="000000"/>
                </a:solidFill>
              </a:rPr>
              <a:t>        </a:t>
            </a:r>
            <a:r>
              <a:rPr lang="uk-UA" b="1" dirty="0" smtClean="0">
                <a:solidFill>
                  <a:srgbClr val="000000"/>
                </a:solidFill>
              </a:rPr>
              <a:t>значимих </a:t>
            </a:r>
            <a:r>
              <a:rPr lang="uk-UA" b="1" dirty="0">
                <a:solidFill>
                  <a:srgbClr val="000000"/>
                </a:solidFill>
              </a:rPr>
              <a:t>дорослих</a:t>
            </a:r>
            <a:r>
              <a:rPr lang="uk-UA" sz="2000" b="1" dirty="0">
                <a:solidFill>
                  <a:srgbClr val="000000"/>
                </a:solidFill>
              </a:rPr>
              <a:t>.</a:t>
            </a:r>
            <a:r>
              <a:rPr lang="uk-UA" sz="2000" b="1" dirty="0">
                <a:solidFill>
                  <a:srgbClr val="000000"/>
                </a:solidFill>
                <a:latin typeface="Corbel" pitchFamily="34" charset="0"/>
              </a:rPr>
              <a:t> </a:t>
            </a:r>
          </a:p>
          <a:p>
            <a:pPr marL="365125" indent="-282575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/>
            </a:pPr>
            <a:r>
              <a:rPr lang="uk-UA" sz="2000" b="1" dirty="0">
                <a:solidFill>
                  <a:srgbClr val="000000"/>
                </a:solidFill>
                <a:latin typeface="Corbel" pitchFamily="34" charset="0"/>
              </a:rPr>
              <a:t>     </a:t>
            </a:r>
            <a:r>
              <a:rPr lang="uk-UA" sz="2000" b="1" dirty="0" err="1">
                <a:solidFill>
                  <a:srgbClr val="000000"/>
                </a:solidFill>
                <a:latin typeface="Corbel" pitchFamily="34" charset="0"/>
              </a:rPr>
              <a:t>Несформованість</a:t>
            </a:r>
            <a:r>
              <a:rPr lang="uk-UA" sz="2000" b="1" dirty="0">
                <a:solidFill>
                  <a:srgbClr val="000000"/>
                </a:solidFill>
                <a:latin typeface="Corbel" pitchFamily="34" charset="0"/>
              </a:rPr>
              <a:t> засобів захисту від тиску</a:t>
            </a:r>
            <a:r>
              <a:rPr lang="uk-UA" sz="2000" b="1" dirty="0">
                <a:solidFill>
                  <a:srgbClr val="000000"/>
                </a:solidFill>
              </a:rPr>
              <a:t>.</a:t>
            </a:r>
          </a:p>
          <a:p>
            <a:pPr marL="365125" indent="-282575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/>
            </a:pPr>
            <a:r>
              <a:rPr lang="uk-UA" sz="2000" b="1" dirty="0">
                <a:solidFill>
                  <a:srgbClr val="000000"/>
                </a:solidFill>
                <a:latin typeface="Corbel" pitchFamily="34" charset="0"/>
              </a:rPr>
              <a:t>     Наявність </a:t>
            </a:r>
            <a:r>
              <a:rPr lang="uk-UA" sz="2000" b="1" dirty="0" err="1">
                <a:solidFill>
                  <a:srgbClr val="000000"/>
                </a:solidFill>
                <a:latin typeface="Corbel" pitchFamily="34" charset="0"/>
              </a:rPr>
              <a:t>психотравмуючої</a:t>
            </a:r>
            <a:r>
              <a:rPr lang="uk-UA" sz="2000" b="1" dirty="0">
                <a:solidFill>
                  <a:srgbClr val="000000"/>
                </a:solidFill>
                <a:latin typeface="Corbel" pitchFamily="34" charset="0"/>
              </a:rPr>
              <a:t> ситуації</a:t>
            </a:r>
            <a:r>
              <a:rPr lang="uk-UA" sz="2000" b="1" dirty="0">
                <a:solidFill>
                  <a:srgbClr val="000000"/>
                </a:solidFill>
              </a:rPr>
              <a:t>.</a:t>
            </a:r>
          </a:p>
          <a:p>
            <a:pPr marL="365125" indent="-282575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/>
            </a:pPr>
            <a:r>
              <a:rPr lang="uk-UA" sz="2000" b="1" dirty="0">
                <a:solidFill>
                  <a:srgbClr val="000000"/>
                </a:solidFill>
                <a:latin typeface="Corbel" pitchFamily="34" charset="0"/>
              </a:rPr>
              <a:t>     Надія на зняття психологічного напруження</a:t>
            </a:r>
            <a:r>
              <a:rPr lang="uk-UA" sz="2000" b="1" dirty="0">
                <a:solidFill>
                  <a:srgbClr val="000000"/>
                </a:solidFill>
              </a:rPr>
              <a:t>.</a:t>
            </a:r>
          </a:p>
          <a:p>
            <a:pPr marL="365125" indent="-282575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/>
            </a:pPr>
            <a:r>
              <a:rPr lang="uk-UA" sz="2000" b="1" dirty="0">
                <a:solidFill>
                  <a:srgbClr val="000000"/>
                </a:solidFill>
                <a:latin typeface="Corbel" pitchFamily="34" charset="0"/>
              </a:rPr>
              <a:t>     Стремління проявити свою </a:t>
            </a:r>
            <a:r>
              <a:rPr lang="uk-UA" sz="2000" b="1" dirty="0">
                <a:solidFill>
                  <a:srgbClr val="000000"/>
                </a:solidFill>
              </a:rPr>
              <a:t> </a:t>
            </a:r>
            <a:r>
              <a:rPr lang="uk-UA" b="1" dirty="0">
                <a:solidFill>
                  <a:srgbClr val="000000"/>
                </a:solidFill>
              </a:rPr>
              <a:t>самостійність</a:t>
            </a:r>
            <a:r>
              <a:rPr lang="uk-UA" b="1" dirty="0">
                <a:solidFill>
                  <a:srgbClr val="000000"/>
                </a:solidFill>
                <a:latin typeface="Corbel" pitchFamily="34" charset="0"/>
              </a:rPr>
              <a:t>,</a:t>
            </a:r>
            <a:r>
              <a:rPr lang="uk-UA" sz="2000" b="1" dirty="0">
                <a:solidFill>
                  <a:srgbClr val="000000"/>
                </a:solidFill>
                <a:latin typeface="Corbel" pitchFamily="34" charset="0"/>
              </a:rPr>
              <a:t> виділитися</a:t>
            </a:r>
            <a:r>
              <a:rPr lang="uk-UA" sz="2000" b="1" dirty="0">
                <a:solidFill>
                  <a:srgbClr val="000000"/>
                </a:solidFill>
              </a:rPr>
              <a:t> </a:t>
            </a:r>
            <a:r>
              <a:rPr lang="uk-UA" b="1" dirty="0">
                <a:solidFill>
                  <a:srgbClr val="000000"/>
                </a:solidFill>
              </a:rPr>
              <a:t>як</a:t>
            </a:r>
            <a:r>
              <a:rPr lang="uk-UA" sz="2000" b="1" dirty="0">
                <a:solidFill>
                  <a:srgbClr val="000000"/>
                </a:solidFill>
              </a:rPr>
              <a:t> </a:t>
            </a:r>
            <a:r>
              <a:rPr lang="uk-UA" b="1" dirty="0">
                <a:solidFill>
                  <a:srgbClr val="000000"/>
                </a:solidFill>
              </a:rPr>
              <a:t>лідер</a:t>
            </a:r>
            <a:r>
              <a:rPr lang="uk-UA" sz="2000" b="1" dirty="0">
                <a:solidFill>
                  <a:srgbClr val="000000"/>
                </a:solidFill>
              </a:rPr>
              <a:t>.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b="1" dirty="0">
                <a:solidFill>
                  <a:schemeClr val="accent6">
                    <a:lumMod val="50000"/>
                  </a:schemeClr>
                </a:solidFill>
              </a:rPr>
              <a:t>Психологічні особливості, що провокують агресивну поведінку дітей: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7900988" cy="4525963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uk-UA" dirty="0"/>
              <a:t>1) Недостатній розвиток інтелекту та комунікативних навичок;</a:t>
            </a:r>
          </a:p>
          <a:p>
            <a:pPr marL="609600" indent="-609600">
              <a:buFontTx/>
              <a:buNone/>
            </a:pPr>
            <a:r>
              <a:rPr lang="uk-UA" dirty="0"/>
              <a:t> 2) знижений рівень саморегуляції;</a:t>
            </a:r>
          </a:p>
          <a:p>
            <a:pPr marL="609600" indent="-609600">
              <a:buFontTx/>
              <a:buNone/>
            </a:pPr>
            <a:r>
              <a:rPr lang="uk-UA" dirty="0"/>
              <a:t> 3) нерозвиненість ігрової діяльності;</a:t>
            </a:r>
          </a:p>
          <a:p>
            <a:pPr marL="609600" indent="-609600">
              <a:buFontTx/>
              <a:buNone/>
            </a:pPr>
            <a:r>
              <a:rPr lang="uk-UA" dirty="0"/>
              <a:t> 4) занижену самооцінку;</a:t>
            </a:r>
          </a:p>
          <a:p>
            <a:pPr marL="609600" indent="-609600">
              <a:buFontTx/>
              <a:buNone/>
            </a:pPr>
            <a:r>
              <a:rPr lang="uk-UA" dirty="0"/>
              <a:t> 5) порушення у стосунках з однолітками. </a:t>
            </a:r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/>
          <a:lstStyle/>
          <a:p>
            <a:r>
              <a:rPr lang="uk-UA" sz="4000" b="1" dirty="0">
                <a:solidFill>
                  <a:schemeClr val="accent6">
                    <a:lumMod val="50000"/>
                  </a:schemeClr>
                </a:solidFill>
              </a:rPr>
              <a:t>Як виявити агресивну дитину: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7900988" cy="4525963"/>
          </a:xfrm>
        </p:spPr>
        <p:txBody>
          <a:bodyPr/>
          <a:lstStyle/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uk-UA" sz="2800" dirty="0" err="1">
                <a:cs typeface="Times New Roman" pitchFamily="18" charset="0"/>
              </a:rPr>
              <a:t>•Втрачає</a:t>
            </a:r>
            <a:r>
              <a:rPr lang="uk-UA" sz="2800" dirty="0">
                <a:cs typeface="Times New Roman" pitchFamily="18" charset="0"/>
              </a:rPr>
              <a:t> контроль над собою;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uk-UA" sz="2800" dirty="0" err="1">
                <a:cs typeface="Times New Roman" pitchFamily="18" charset="0"/>
              </a:rPr>
              <a:t>•Сперечається</a:t>
            </a:r>
            <a:r>
              <a:rPr lang="uk-UA" sz="2800" dirty="0">
                <a:cs typeface="Times New Roman" pitchFamily="18" charset="0"/>
              </a:rPr>
              <a:t>, лається з дорослими;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uk-UA" sz="2800" dirty="0" err="1">
                <a:cs typeface="Times New Roman" pitchFamily="18" charset="0"/>
              </a:rPr>
              <a:t>•Відмовляється</a:t>
            </a:r>
            <a:r>
              <a:rPr lang="uk-UA" sz="2800" dirty="0">
                <a:cs typeface="Times New Roman" pitchFamily="18" charset="0"/>
              </a:rPr>
              <a:t> виконувати правила;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uk-UA" sz="2800" dirty="0" err="1">
                <a:cs typeface="Times New Roman" pitchFamily="18" charset="0"/>
              </a:rPr>
              <a:t>•Умисно</a:t>
            </a:r>
            <a:r>
              <a:rPr lang="uk-UA" sz="2800" dirty="0">
                <a:cs typeface="Times New Roman" pitchFamily="18" charset="0"/>
              </a:rPr>
              <a:t> дратує людей;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uk-UA" sz="2800" dirty="0" err="1">
                <a:cs typeface="Times New Roman" pitchFamily="18" charset="0"/>
              </a:rPr>
              <a:t>•Винуватить</a:t>
            </a:r>
            <a:r>
              <a:rPr lang="uk-UA" sz="2800" dirty="0">
                <a:cs typeface="Times New Roman" pitchFamily="18" charset="0"/>
              </a:rPr>
              <a:t> інших у власних помилках; 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uk-UA" sz="2800" dirty="0" err="1">
                <a:cs typeface="Times New Roman" pitchFamily="18" charset="0"/>
              </a:rPr>
              <a:t>•Сердиться</a:t>
            </a:r>
            <a:r>
              <a:rPr lang="uk-UA" sz="2800" dirty="0">
                <a:cs typeface="Times New Roman" pitchFamily="18" charset="0"/>
              </a:rPr>
              <a:t> і відмовляється виконувати прохання;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uk-UA" sz="2800" dirty="0" err="1">
                <a:cs typeface="Times New Roman" pitchFamily="18" charset="0"/>
              </a:rPr>
              <a:t>•Буває</a:t>
            </a:r>
            <a:r>
              <a:rPr lang="uk-UA" sz="2800" dirty="0">
                <a:cs typeface="Times New Roman" pitchFamily="18" charset="0"/>
              </a:rPr>
              <a:t> заздрісною, мстивою;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uk-UA" sz="2800" dirty="0" err="1">
                <a:cs typeface="Times New Roman" pitchFamily="18" charset="0"/>
              </a:rPr>
              <a:t>•Чутливо</a:t>
            </a:r>
            <a:r>
              <a:rPr lang="uk-UA" sz="2800" dirty="0">
                <a:cs typeface="Times New Roman" pitchFamily="18" charset="0"/>
              </a:rPr>
              <a:t> й швидко реагує на різні дії оточуючих (дітей і дорослих), які нерідко дратують її.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 dirty="0">
                <a:solidFill>
                  <a:schemeClr val="accent6">
                    <a:lumMod val="50000"/>
                  </a:schemeClr>
                </a:solidFill>
              </a:rPr>
              <a:t>Загальна стратегія ставлення до дитини оточення: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7829550" cy="4525963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/>
              <a:t>1. </a:t>
            </a:r>
            <a:r>
              <a:rPr lang="uk-UA" sz="2800" dirty="0"/>
              <a:t>За можливості запобігати агресивним проявам дитини: перехопити занесену для удару руку, покликати дитину.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uk-UA" sz="2800" dirty="0"/>
              <a:t>2. Пояснити дитині неприйнятність агресивної поведінки, фізичної чи вербальної, у ставленні до неживих предметів, а тим більше до людей.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uk-UA" sz="2800" dirty="0"/>
              <a:t>3. Встановити чітку заборону на агресивну поведінку, систематично нагадувати про неї.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uk-UA" sz="2800" dirty="0"/>
              <a:t>4. Запропонувати дитині альтернативні способи взаємодії з оточуючими на основі розвитку у неї </a:t>
            </a:r>
            <a:r>
              <a:rPr lang="uk-UA" sz="2800" dirty="0" err="1"/>
              <a:t>емпатії</a:t>
            </a:r>
            <a:r>
              <a:rPr lang="uk-UA" sz="2800" dirty="0"/>
              <a:t>, співпереживання.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</a:rPr>
              <a:t>Рекомендації щодо попередження прояву агресії у дітей шкільного віку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972452" cy="4525963"/>
          </a:xfrm>
        </p:spPr>
        <p:txBody>
          <a:bodyPr/>
          <a:lstStyle/>
          <a:p>
            <a:pPr>
              <a:buNone/>
            </a:pPr>
            <a:r>
              <a:rPr lang="uk-UA" b="1" u="sng" dirty="0" smtClean="0">
                <a:solidFill>
                  <a:srgbClr val="FF0000"/>
                </a:solidFill>
              </a:rPr>
              <a:t>Психологу та </a:t>
            </a:r>
            <a:r>
              <a:rPr lang="uk-UA" b="1" u="sng" dirty="0" err="1" smtClean="0">
                <a:solidFill>
                  <a:srgbClr val="FF0000"/>
                </a:solidFill>
              </a:rPr>
              <a:t>соц.педагогу</a:t>
            </a:r>
            <a:r>
              <a:rPr lang="uk-UA" dirty="0" smtClean="0"/>
              <a:t>: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85720" y="2214554"/>
            <a:ext cx="8401080" cy="3911609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• Розвиток уміння виражати свої емоції в соціально прийнятій формі;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• Розвиток уміння розуміти стан іншої дитини;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• Навчання </a:t>
            </a:r>
            <a:r>
              <a:rPr kumimoji="0" lang="uk-UA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ауторелаксації</a:t>
            </a: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та способам зняття напруження;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• Розвиток навичок спілкування;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• Формування позитивного </a:t>
            </a:r>
            <a:r>
              <a:rPr kumimoji="0" lang="uk-UA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самосприйняття</a:t>
            </a: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на основі особистісних досягнень.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329642" cy="4525963"/>
          </a:xfrm>
        </p:spPr>
        <p:txBody>
          <a:bodyPr/>
          <a:lstStyle/>
          <a:p>
            <a:pPr>
              <a:buNone/>
            </a:pPr>
            <a:r>
              <a:rPr lang="uk-UA" b="1" u="sng" dirty="0" smtClean="0">
                <a:solidFill>
                  <a:srgbClr val="FF0000"/>
                </a:solidFill>
              </a:rPr>
              <a:t>Поради класним керівникам:</a:t>
            </a:r>
          </a:p>
          <a:p>
            <a:r>
              <a:rPr lang="ru-RU" sz="1200" dirty="0" smtClean="0"/>
              <a:t> </a:t>
            </a:r>
            <a:r>
              <a:rPr lang="ru-RU" sz="1600" dirty="0" err="1" smtClean="0"/>
              <a:t>Уважно</a:t>
            </a:r>
            <a:r>
              <a:rPr lang="ru-RU" sz="1600" dirty="0" smtClean="0"/>
              <a:t> </a:t>
            </a:r>
            <a:r>
              <a:rPr lang="ru-RU" sz="1600" dirty="0" err="1" smtClean="0"/>
              <a:t>вислухайте</a:t>
            </a:r>
            <a:r>
              <a:rPr lang="ru-RU" sz="1600" dirty="0" smtClean="0"/>
              <a:t> </a:t>
            </a:r>
            <a:r>
              <a:rPr lang="ru-RU" sz="1600" dirty="0" err="1" smtClean="0"/>
              <a:t>дитину</a:t>
            </a:r>
            <a:r>
              <a:rPr lang="ru-RU" sz="1600" dirty="0" smtClean="0"/>
              <a:t>, </a:t>
            </a:r>
            <a:r>
              <a:rPr lang="ru-RU" sz="1600" dirty="0" err="1" smtClean="0"/>
              <a:t>прагніть</a:t>
            </a:r>
            <a:r>
              <a:rPr lang="ru-RU" sz="1600" dirty="0" smtClean="0"/>
              <a:t> до того, </a:t>
            </a:r>
            <a:r>
              <a:rPr lang="ru-RU" sz="1600" dirty="0" err="1" smtClean="0"/>
              <a:t>щоб</a:t>
            </a:r>
            <a:r>
              <a:rPr lang="ru-RU" sz="1600" dirty="0" smtClean="0"/>
              <a:t> </a:t>
            </a:r>
            <a:r>
              <a:rPr lang="ru-RU" sz="1600" dirty="0" err="1" smtClean="0"/>
              <a:t>підліток</a:t>
            </a:r>
            <a:r>
              <a:rPr lang="ru-RU" sz="1600" dirty="0" smtClean="0"/>
              <a:t> </a:t>
            </a:r>
            <a:r>
              <a:rPr lang="ru-RU" sz="1600" dirty="0" err="1" smtClean="0"/>
              <a:t>зрозумів</a:t>
            </a:r>
            <a:r>
              <a:rPr lang="ru-RU" sz="1600" dirty="0" smtClean="0"/>
              <a:t>, </a:t>
            </a:r>
            <a:r>
              <a:rPr lang="ru-RU" sz="1600" dirty="0" err="1" smtClean="0"/>
              <a:t>що</a:t>
            </a:r>
            <a:r>
              <a:rPr lang="ru-RU" sz="1600" dirty="0" smtClean="0"/>
              <a:t> </a:t>
            </a:r>
            <a:r>
              <a:rPr lang="ru-RU" sz="1600" dirty="0" err="1" smtClean="0"/>
              <a:t>він</a:t>
            </a:r>
            <a:r>
              <a:rPr lang="ru-RU" sz="1600" dirty="0" smtClean="0"/>
              <a:t> вам не </a:t>
            </a:r>
            <a:r>
              <a:rPr lang="ru-RU" sz="1600" dirty="0" err="1" smtClean="0"/>
              <a:t>байдужий</a:t>
            </a:r>
            <a:r>
              <a:rPr lang="ru-RU" sz="1600" dirty="0" smtClean="0"/>
              <a:t>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ви</a:t>
            </a:r>
            <a:r>
              <a:rPr lang="ru-RU" sz="1600" dirty="0" smtClean="0"/>
              <a:t> </a:t>
            </a:r>
            <a:r>
              <a:rPr lang="ru-RU" sz="1600" dirty="0" err="1" smtClean="0"/>
              <a:t>готові</a:t>
            </a:r>
            <a:r>
              <a:rPr lang="ru-RU" sz="1600" dirty="0" smtClean="0"/>
              <a:t> </a:t>
            </a:r>
            <a:r>
              <a:rPr lang="ru-RU" sz="1600" dirty="0" err="1" smtClean="0"/>
              <a:t>зрозуміти</a:t>
            </a:r>
            <a:r>
              <a:rPr lang="ru-RU" sz="1600" dirty="0" smtClean="0"/>
              <a:t>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прийняти</a:t>
            </a:r>
            <a:r>
              <a:rPr lang="ru-RU" sz="1600" dirty="0" smtClean="0"/>
              <a:t> </a:t>
            </a:r>
            <a:r>
              <a:rPr lang="ru-RU" sz="1600" dirty="0" err="1" smtClean="0"/>
              <a:t>його</a:t>
            </a:r>
            <a:r>
              <a:rPr lang="ru-RU" sz="1600" dirty="0" smtClean="0"/>
              <a:t>. Не перебивайте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показуйте</a:t>
            </a:r>
            <a:r>
              <a:rPr lang="ru-RU" sz="1600" dirty="0" smtClean="0"/>
              <a:t> </a:t>
            </a:r>
            <a:r>
              <a:rPr lang="ru-RU" sz="1600" dirty="0" err="1" smtClean="0"/>
              <a:t>свого</a:t>
            </a:r>
            <a:r>
              <a:rPr lang="ru-RU" sz="1600" dirty="0" smtClean="0"/>
              <a:t> страху. </a:t>
            </a:r>
            <a:r>
              <a:rPr lang="ru-RU" sz="1600" dirty="0" err="1" smtClean="0"/>
              <a:t>Відносьтесь</a:t>
            </a:r>
            <a:r>
              <a:rPr lang="ru-RU" sz="1600" dirty="0" smtClean="0"/>
              <a:t> до </a:t>
            </a:r>
            <a:r>
              <a:rPr lang="ru-RU" sz="1600" dirty="0" err="1" smtClean="0"/>
              <a:t>нього</a:t>
            </a:r>
            <a:r>
              <a:rPr lang="ru-RU" sz="1600" dirty="0" smtClean="0"/>
              <a:t> </a:t>
            </a:r>
            <a:r>
              <a:rPr lang="ru-RU" sz="1600" dirty="0" err="1" smtClean="0"/>
              <a:t>серйозно</a:t>
            </a:r>
            <a:r>
              <a:rPr lang="ru-RU" sz="1600" dirty="0" smtClean="0"/>
              <a:t>, з </a:t>
            </a:r>
            <a:r>
              <a:rPr lang="ru-RU" sz="1600" dirty="0" err="1" smtClean="0"/>
              <a:t>повагою</a:t>
            </a:r>
            <a:r>
              <a:rPr lang="ru-RU" sz="1600" dirty="0" smtClean="0"/>
              <a:t>.</a:t>
            </a:r>
          </a:p>
          <a:p>
            <a:r>
              <a:rPr lang="ru-RU" sz="1600" dirty="0" err="1" smtClean="0"/>
              <a:t>Запропонуйте</a:t>
            </a:r>
            <a:r>
              <a:rPr lang="ru-RU" sz="1600" dirty="0" smtClean="0"/>
              <a:t> свою </a:t>
            </a:r>
            <a:r>
              <a:rPr lang="ru-RU" sz="1600" dirty="0" err="1" smtClean="0"/>
              <a:t>підтримку</a:t>
            </a:r>
            <a:r>
              <a:rPr lang="ru-RU" sz="1600" dirty="0" smtClean="0"/>
              <a:t>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допомогу</a:t>
            </a:r>
            <a:r>
              <a:rPr lang="ru-RU" sz="1600" dirty="0" smtClean="0"/>
              <a:t>. Постарайтесь </a:t>
            </a:r>
            <a:r>
              <a:rPr lang="ru-RU" sz="1600" dirty="0" err="1" smtClean="0"/>
              <a:t>переконати</a:t>
            </a:r>
            <a:r>
              <a:rPr lang="ru-RU" sz="1600" dirty="0" smtClean="0"/>
              <a:t>, </a:t>
            </a:r>
            <a:r>
              <a:rPr lang="ru-RU" sz="1600" dirty="0" err="1" smtClean="0"/>
              <a:t>що</a:t>
            </a:r>
            <a:r>
              <a:rPr lang="ru-RU" sz="1600" dirty="0" smtClean="0"/>
              <a:t> </a:t>
            </a:r>
            <a:r>
              <a:rPr lang="ru-RU" sz="1600" dirty="0" err="1" smtClean="0"/>
              <a:t>даний</a:t>
            </a:r>
            <a:r>
              <a:rPr lang="ru-RU" sz="1600" dirty="0" smtClean="0"/>
              <a:t> стан ( проблема) </a:t>
            </a:r>
            <a:r>
              <a:rPr lang="ru-RU" sz="1600" dirty="0" err="1" smtClean="0"/>
              <a:t>тимчасові</a:t>
            </a:r>
            <a:r>
              <a:rPr lang="ru-RU" sz="1600" dirty="0" smtClean="0"/>
              <a:t>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швидко</a:t>
            </a:r>
            <a:r>
              <a:rPr lang="ru-RU" sz="1600" dirty="0" smtClean="0"/>
              <a:t> </a:t>
            </a:r>
            <a:r>
              <a:rPr lang="ru-RU" sz="1600" dirty="0" err="1" smtClean="0"/>
              <a:t>пройдуть</a:t>
            </a:r>
            <a:r>
              <a:rPr lang="ru-RU" sz="1600" dirty="0" smtClean="0"/>
              <a:t> </a:t>
            </a:r>
            <a:r>
              <a:rPr lang="ru-RU" sz="1600" dirty="0" err="1" smtClean="0"/>
              <a:t>Проявіть</a:t>
            </a:r>
            <a:r>
              <a:rPr lang="ru-RU" sz="1600" dirty="0" smtClean="0"/>
              <a:t> </a:t>
            </a:r>
            <a:r>
              <a:rPr lang="ru-RU" sz="1600" dirty="0" err="1" smtClean="0"/>
              <a:t>співчуття</a:t>
            </a:r>
            <a:r>
              <a:rPr lang="ru-RU" sz="1600" dirty="0" smtClean="0"/>
              <a:t>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покажіть</a:t>
            </a:r>
            <a:r>
              <a:rPr lang="ru-RU" sz="1600" dirty="0" smtClean="0"/>
              <a:t>, </a:t>
            </a:r>
            <a:r>
              <a:rPr lang="ru-RU" sz="1600" dirty="0" err="1" smtClean="0"/>
              <a:t>що</a:t>
            </a:r>
            <a:r>
              <a:rPr lang="ru-RU" sz="1600" dirty="0" smtClean="0"/>
              <a:t> </a:t>
            </a:r>
            <a:r>
              <a:rPr lang="ru-RU" sz="1600" dirty="0" err="1" smtClean="0"/>
              <a:t>ви</a:t>
            </a:r>
            <a:r>
              <a:rPr lang="ru-RU" sz="1600" dirty="0" smtClean="0"/>
              <a:t> </a:t>
            </a:r>
            <a:r>
              <a:rPr lang="ru-RU" sz="1600" dirty="0" err="1" smtClean="0"/>
              <a:t>поділяєте</a:t>
            </a:r>
            <a:r>
              <a:rPr lang="ru-RU" sz="1600" dirty="0" smtClean="0"/>
              <a:t>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розумієте</a:t>
            </a:r>
            <a:r>
              <a:rPr lang="ru-RU" sz="1600" dirty="0" smtClean="0"/>
              <a:t> </a:t>
            </a:r>
            <a:r>
              <a:rPr lang="ru-RU" sz="1600" dirty="0" err="1" smtClean="0"/>
              <a:t>його</a:t>
            </a:r>
            <a:r>
              <a:rPr lang="ru-RU" sz="1600" dirty="0" smtClean="0"/>
              <a:t> </a:t>
            </a:r>
            <a:r>
              <a:rPr lang="ru-RU" sz="1600" dirty="0" err="1" smtClean="0"/>
              <a:t>почуття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 </a:t>
            </a:r>
            <a:r>
              <a:rPr lang="ru-RU" sz="1600" dirty="0" err="1" smtClean="0"/>
              <a:t>Зацікавтесь</a:t>
            </a:r>
            <a:r>
              <a:rPr lang="ru-RU" sz="1600" dirty="0" smtClean="0"/>
              <a:t>, </a:t>
            </a:r>
            <a:r>
              <a:rPr lang="ru-RU" sz="1600" dirty="0" err="1" smtClean="0"/>
              <a:t>що</a:t>
            </a:r>
            <a:r>
              <a:rPr lang="ru-RU" sz="1600" dirty="0" smtClean="0"/>
              <a:t> </a:t>
            </a:r>
            <a:r>
              <a:rPr lang="ru-RU" sz="1600" dirty="0" err="1" smtClean="0"/>
              <a:t>саме</a:t>
            </a:r>
            <a:r>
              <a:rPr lang="ru-RU" sz="1600" dirty="0" smtClean="0"/>
              <a:t> </a:t>
            </a:r>
            <a:r>
              <a:rPr lang="ru-RU" sz="1600" dirty="0" err="1" smtClean="0"/>
              <a:t>турбує</a:t>
            </a:r>
            <a:r>
              <a:rPr lang="ru-RU" sz="1600" dirty="0" smtClean="0"/>
              <a:t> </a:t>
            </a:r>
            <a:r>
              <a:rPr lang="ru-RU" sz="1600" dirty="0" err="1" smtClean="0"/>
              <a:t>підлітка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 </a:t>
            </a:r>
            <a:r>
              <a:rPr lang="ru-RU" sz="1600" dirty="0" err="1" smtClean="0"/>
              <a:t>Впевнено</a:t>
            </a:r>
            <a:r>
              <a:rPr lang="ru-RU" sz="1600" dirty="0" smtClean="0"/>
              <a:t> </a:t>
            </a:r>
            <a:r>
              <a:rPr lang="ru-RU" sz="1600" dirty="0" err="1" smtClean="0"/>
              <a:t>спілкуйтесь</a:t>
            </a:r>
            <a:r>
              <a:rPr lang="ru-RU" sz="1600" dirty="0" smtClean="0"/>
              <a:t> з </a:t>
            </a:r>
            <a:r>
              <a:rPr lang="ru-RU" sz="1600" dirty="0" err="1" smtClean="0"/>
              <a:t>підлітком</a:t>
            </a:r>
            <a:r>
              <a:rPr lang="ru-RU" sz="1600" dirty="0" smtClean="0"/>
              <a:t> .</a:t>
            </a:r>
            <a:r>
              <a:rPr lang="ru-RU" sz="1600" dirty="0" err="1" smtClean="0"/>
              <a:t>Саме</a:t>
            </a:r>
            <a:r>
              <a:rPr lang="ru-RU" sz="1600" dirty="0" smtClean="0"/>
              <a:t> </a:t>
            </a:r>
            <a:r>
              <a:rPr lang="ru-RU" sz="1600" dirty="0" err="1" smtClean="0"/>
              <a:t>це</a:t>
            </a:r>
            <a:r>
              <a:rPr lang="ru-RU" sz="1600" dirty="0" smtClean="0"/>
              <a:t> </a:t>
            </a:r>
            <a:r>
              <a:rPr lang="ru-RU" sz="1600" dirty="0" err="1" smtClean="0"/>
              <a:t>допоможе</a:t>
            </a:r>
            <a:r>
              <a:rPr lang="ru-RU" sz="1600" dirty="0" smtClean="0"/>
              <a:t> </a:t>
            </a:r>
            <a:r>
              <a:rPr lang="ru-RU" sz="1600" dirty="0" err="1" smtClean="0"/>
              <a:t>йому</a:t>
            </a:r>
            <a:r>
              <a:rPr lang="ru-RU" sz="1600" dirty="0" smtClean="0"/>
              <a:t> </a:t>
            </a:r>
            <a:r>
              <a:rPr lang="ru-RU" sz="1600" dirty="0" err="1" smtClean="0"/>
              <a:t>повірити</a:t>
            </a:r>
            <a:r>
              <a:rPr lang="ru-RU" sz="1600" dirty="0" smtClean="0"/>
              <a:t> у </a:t>
            </a:r>
            <a:r>
              <a:rPr lang="ru-RU" sz="1600" dirty="0" err="1" smtClean="0"/>
              <a:t>власні</a:t>
            </a:r>
            <a:r>
              <a:rPr lang="ru-RU" sz="1600" dirty="0" smtClean="0"/>
              <a:t> </a:t>
            </a:r>
            <a:r>
              <a:rPr lang="ru-RU" sz="1600" dirty="0" err="1" smtClean="0"/>
              <a:t>сили</a:t>
            </a:r>
            <a:r>
              <a:rPr lang="ru-RU" sz="1600" dirty="0" smtClean="0"/>
              <a:t>. Головне правило в </a:t>
            </a:r>
            <a:r>
              <a:rPr lang="ru-RU" sz="1600" dirty="0" err="1" smtClean="0"/>
              <a:t>роботі</a:t>
            </a:r>
            <a:r>
              <a:rPr lang="ru-RU" sz="1600" dirty="0" smtClean="0"/>
              <a:t> з </a:t>
            </a:r>
            <a:r>
              <a:rPr lang="ru-RU" sz="1600" dirty="0" err="1" smtClean="0"/>
              <a:t>дітьми</a:t>
            </a:r>
            <a:r>
              <a:rPr lang="ru-RU" sz="1600" dirty="0" smtClean="0"/>
              <a:t> – не </a:t>
            </a:r>
            <a:r>
              <a:rPr lang="ru-RU" sz="1600" dirty="0" err="1" smtClean="0"/>
              <a:t>нашкодь</a:t>
            </a:r>
            <a:r>
              <a:rPr lang="ru-RU" sz="1600" dirty="0" smtClean="0"/>
              <a:t>!</a:t>
            </a:r>
          </a:p>
          <a:p>
            <a:r>
              <a:rPr lang="ru-RU" sz="1600" dirty="0" err="1" smtClean="0"/>
              <a:t>Використовуйте</a:t>
            </a:r>
            <a:r>
              <a:rPr lang="ru-RU" sz="1600" dirty="0" smtClean="0"/>
              <a:t> слова, </a:t>
            </a:r>
            <a:r>
              <a:rPr lang="ru-RU" sz="1600" dirty="0" err="1" smtClean="0"/>
              <a:t>речення</a:t>
            </a:r>
            <a:r>
              <a:rPr lang="ru-RU" sz="1600" dirty="0" smtClean="0"/>
              <a:t>, </a:t>
            </a:r>
            <a:r>
              <a:rPr lang="ru-RU" sz="1600" dirty="0" err="1" smtClean="0"/>
              <a:t>які</a:t>
            </a:r>
            <a:r>
              <a:rPr lang="ru-RU" sz="1600" dirty="0" smtClean="0"/>
              <a:t> </a:t>
            </a:r>
            <a:r>
              <a:rPr lang="ru-RU" sz="1600" dirty="0" err="1" smtClean="0"/>
              <a:t>будуть</a:t>
            </a:r>
            <a:r>
              <a:rPr lang="ru-RU" sz="1600" dirty="0" smtClean="0"/>
              <a:t> </a:t>
            </a:r>
            <a:r>
              <a:rPr lang="ru-RU" sz="1600" dirty="0" err="1" smtClean="0"/>
              <a:t>сприяти</a:t>
            </a:r>
            <a:r>
              <a:rPr lang="ru-RU" sz="1600" dirty="0" smtClean="0"/>
              <a:t> </a:t>
            </a:r>
            <a:r>
              <a:rPr lang="ru-RU" sz="1600" dirty="0" err="1" smtClean="0"/>
              <a:t>встановленню</a:t>
            </a:r>
            <a:r>
              <a:rPr lang="ru-RU" sz="1600" dirty="0" smtClean="0"/>
              <a:t> </a:t>
            </a:r>
            <a:r>
              <a:rPr lang="ru-RU" sz="1600" dirty="0" err="1" smtClean="0"/>
              <a:t>контактів</a:t>
            </a:r>
            <a:r>
              <a:rPr lang="ru-RU" sz="1600" dirty="0" smtClean="0"/>
              <a:t>: </a:t>
            </a:r>
            <a:r>
              <a:rPr lang="ru-RU" sz="1600" dirty="0" err="1" smtClean="0"/>
              <a:t>розумію</a:t>
            </a:r>
            <a:r>
              <a:rPr lang="ru-RU" sz="1600" dirty="0" smtClean="0"/>
              <a:t>, </a:t>
            </a:r>
            <a:r>
              <a:rPr lang="ru-RU" sz="1600" dirty="0" err="1" smtClean="0"/>
              <a:t>звичайно</a:t>
            </a:r>
            <a:r>
              <a:rPr lang="ru-RU" sz="1600" dirty="0" smtClean="0"/>
              <a:t>, </a:t>
            </a:r>
            <a:r>
              <a:rPr lang="ru-RU" sz="1600" dirty="0" err="1" smtClean="0"/>
              <a:t>відчуваю</a:t>
            </a:r>
            <a:r>
              <a:rPr lang="ru-RU" sz="1600" dirty="0" smtClean="0"/>
              <a:t>, хочу </a:t>
            </a:r>
            <a:r>
              <a:rPr lang="ru-RU" sz="1600" dirty="0" err="1" smtClean="0"/>
              <a:t>допомогти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В </a:t>
            </a:r>
            <a:r>
              <a:rPr lang="ru-RU" sz="1600" dirty="0" err="1" smtClean="0"/>
              <a:t>розмові</a:t>
            </a:r>
            <a:r>
              <a:rPr lang="ru-RU" sz="1600" dirty="0" smtClean="0"/>
              <a:t> з </a:t>
            </a:r>
            <a:r>
              <a:rPr lang="ru-RU" sz="1600" dirty="0" err="1" smtClean="0"/>
              <a:t>підлітком</a:t>
            </a:r>
            <a:r>
              <a:rPr lang="ru-RU" sz="1600" dirty="0" smtClean="0"/>
              <a:t> дайте </a:t>
            </a:r>
            <a:r>
              <a:rPr lang="ru-RU" sz="1600" dirty="0" err="1" smtClean="0"/>
              <a:t>зрозуміти</a:t>
            </a:r>
            <a:r>
              <a:rPr lang="ru-RU" sz="1600" dirty="0" smtClean="0"/>
              <a:t> </a:t>
            </a:r>
            <a:r>
              <a:rPr lang="ru-RU" sz="1600" dirty="0" err="1" smtClean="0"/>
              <a:t>йому</a:t>
            </a:r>
            <a:r>
              <a:rPr lang="ru-RU" sz="1600" dirty="0" smtClean="0"/>
              <a:t>, </a:t>
            </a:r>
            <a:r>
              <a:rPr lang="ru-RU" sz="1600" dirty="0" err="1" smtClean="0"/>
              <a:t>що</a:t>
            </a:r>
            <a:r>
              <a:rPr lang="ru-RU" sz="1600" dirty="0" smtClean="0"/>
              <a:t> </a:t>
            </a:r>
            <a:r>
              <a:rPr lang="ru-RU" sz="1600" dirty="0" err="1" smtClean="0"/>
              <a:t>він</a:t>
            </a:r>
            <a:r>
              <a:rPr lang="ru-RU" sz="1600" dirty="0" smtClean="0"/>
              <a:t> </a:t>
            </a:r>
            <a:r>
              <a:rPr lang="ru-RU" sz="1600" dirty="0" err="1" smtClean="0"/>
              <a:t>необхідний</a:t>
            </a:r>
            <a:r>
              <a:rPr lang="ru-RU" sz="1600" dirty="0" smtClean="0"/>
              <a:t>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іншим</a:t>
            </a:r>
            <a:r>
              <a:rPr lang="ru-RU" sz="1600" dirty="0" smtClean="0"/>
              <a:t>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унікальний</a:t>
            </a:r>
            <a:r>
              <a:rPr lang="ru-RU" sz="1600" dirty="0" smtClean="0"/>
              <a:t> як </a:t>
            </a:r>
            <a:r>
              <a:rPr lang="ru-RU" sz="1600" dirty="0" err="1" smtClean="0"/>
              <a:t>особистість</a:t>
            </a:r>
            <a:r>
              <a:rPr lang="ru-RU" sz="1600" dirty="0" smtClean="0"/>
              <a:t> </a:t>
            </a:r>
            <a:r>
              <a:rPr lang="ru-RU" sz="1600" dirty="0" err="1" smtClean="0"/>
              <a:t>Кожна</a:t>
            </a:r>
            <a:r>
              <a:rPr lang="ru-RU" sz="1600" dirty="0" smtClean="0"/>
              <a:t> </a:t>
            </a:r>
            <a:r>
              <a:rPr lang="ru-RU" sz="1600" dirty="0" err="1" smtClean="0"/>
              <a:t>людина</a:t>
            </a:r>
            <a:r>
              <a:rPr lang="ru-RU" sz="1600" dirty="0" smtClean="0"/>
              <a:t> </a:t>
            </a:r>
            <a:r>
              <a:rPr lang="ru-RU" sz="1600" dirty="0" err="1" smtClean="0"/>
              <a:t>незалежно</a:t>
            </a:r>
            <a:r>
              <a:rPr lang="ru-RU" sz="1600" dirty="0" smtClean="0"/>
              <a:t> </a:t>
            </a:r>
            <a:r>
              <a:rPr lang="ru-RU" sz="1600" dirty="0" err="1" smtClean="0"/>
              <a:t>від</a:t>
            </a:r>
            <a:r>
              <a:rPr lang="ru-RU" sz="1600" dirty="0" smtClean="0"/>
              <a:t> </a:t>
            </a:r>
            <a:r>
              <a:rPr lang="ru-RU" sz="1600" dirty="0" err="1" smtClean="0"/>
              <a:t>віку</a:t>
            </a:r>
            <a:r>
              <a:rPr lang="ru-RU" sz="1600" dirty="0" smtClean="0"/>
              <a:t>, </a:t>
            </a:r>
            <a:r>
              <a:rPr lang="ru-RU" sz="1600" dirty="0" err="1" smtClean="0"/>
              <a:t>хоче</a:t>
            </a:r>
            <a:r>
              <a:rPr lang="ru-RU" sz="1600" dirty="0" smtClean="0"/>
              <a:t> </a:t>
            </a:r>
            <a:r>
              <a:rPr lang="ru-RU" sz="1600" dirty="0" err="1" smtClean="0"/>
              <a:t>мати</a:t>
            </a:r>
            <a:r>
              <a:rPr lang="ru-RU" sz="1600" dirty="0" smtClean="0"/>
              <a:t> </a:t>
            </a:r>
            <a:r>
              <a:rPr lang="ru-RU" sz="1600" dirty="0" err="1" smtClean="0"/>
              <a:t>позитивну</a:t>
            </a:r>
            <a:r>
              <a:rPr lang="ru-RU" sz="1600" dirty="0" smtClean="0"/>
              <a:t> </a:t>
            </a:r>
            <a:r>
              <a:rPr lang="ru-RU" sz="1600" dirty="0" err="1" smtClean="0"/>
              <a:t>оцінку</a:t>
            </a:r>
            <a:r>
              <a:rPr lang="ru-RU" sz="1600" dirty="0" smtClean="0"/>
              <a:t> </a:t>
            </a:r>
            <a:r>
              <a:rPr lang="ru-RU" sz="1600" dirty="0" err="1" smtClean="0"/>
              <a:t>своєї</a:t>
            </a:r>
            <a:r>
              <a:rPr lang="ru-RU" sz="1600" dirty="0" smtClean="0"/>
              <a:t> </a:t>
            </a:r>
            <a:r>
              <a:rPr lang="ru-RU" sz="1600" dirty="0" err="1" smtClean="0"/>
              <a:t>діяльності</a:t>
            </a:r>
            <a:r>
              <a:rPr lang="ru-RU" sz="1600" dirty="0" smtClean="0"/>
              <a:t>.</a:t>
            </a:r>
          </a:p>
          <a:p>
            <a:r>
              <a:rPr lang="ru-RU" sz="1600" dirty="0" err="1" smtClean="0"/>
              <a:t>Недооцінка</a:t>
            </a:r>
            <a:r>
              <a:rPr lang="ru-RU" sz="1600" dirty="0" smtClean="0"/>
              <a:t> </a:t>
            </a:r>
            <a:r>
              <a:rPr lang="ru-RU" sz="1600" dirty="0" err="1" smtClean="0"/>
              <a:t>гірша</a:t>
            </a:r>
            <a:r>
              <a:rPr lang="ru-RU" sz="1600" dirty="0" smtClean="0"/>
              <a:t> </a:t>
            </a:r>
            <a:r>
              <a:rPr lang="ru-RU" sz="1600" dirty="0" err="1" smtClean="0"/>
              <a:t>ніж</a:t>
            </a:r>
            <a:r>
              <a:rPr lang="ru-RU" sz="1600" dirty="0" smtClean="0"/>
              <a:t> </a:t>
            </a:r>
            <a:r>
              <a:rPr lang="ru-RU" sz="1600" dirty="0" err="1" smtClean="0"/>
              <a:t>переоцінка</a:t>
            </a:r>
            <a:r>
              <a:rPr lang="ru-RU" sz="1600" dirty="0" smtClean="0"/>
              <a:t>, </a:t>
            </a:r>
            <a:r>
              <a:rPr lang="ru-RU" sz="1600" dirty="0" err="1" smtClean="0"/>
              <a:t>надихайте</a:t>
            </a:r>
            <a:r>
              <a:rPr lang="ru-RU" sz="1600" dirty="0" smtClean="0"/>
              <a:t> </a:t>
            </a:r>
            <a:r>
              <a:rPr lang="ru-RU" sz="1600" dirty="0" err="1" smtClean="0"/>
              <a:t>підлітка</a:t>
            </a:r>
            <a:r>
              <a:rPr lang="ru-RU" sz="1600" dirty="0" smtClean="0"/>
              <a:t> на </a:t>
            </a:r>
            <a:r>
              <a:rPr lang="ru-RU" sz="1600" dirty="0" err="1" smtClean="0"/>
              <a:t>високу</a:t>
            </a:r>
            <a:r>
              <a:rPr lang="ru-RU" sz="1600" dirty="0" smtClean="0"/>
              <a:t> </a:t>
            </a:r>
            <a:r>
              <a:rPr lang="ru-RU" sz="1600" dirty="0" err="1" smtClean="0"/>
              <a:t>самооцінку</a:t>
            </a:r>
            <a:r>
              <a:rPr lang="ru-RU" sz="1600" dirty="0" smtClean="0"/>
              <a:t>. </a:t>
            </a:r>
            <a:r>
              <a:rPr lang="ru-RU" sz="1600" dirty="0" err="1" smtClean="0"/>
              <a:t>Вмійте</a:t>
            </a:r>
            <a:r>
              <a:rPr lang="ru-RU" sz="1600" dirty="0" smtClean="0"/>
              <a:t> </a:t>
            </a:r>
            <a:r>
              <a:rPr lang="ru-RU" sz="1600" dirty="0" err="1" smtClean="0"/>
              <a:t>слухати</a:t>
            </a:r>
            <a:r>
              <a:rPr lang="ru-RU" sz="1600" dirty="0" smtClean="0"/>
              <a:t>, </a:t>
            </a:r>
            <a:r>
              <a:rPr lang="ru-RU" sz="1600" dirty="0" err="1" smtClean="0"/>
              <a:t>довіряйте</a:t>
            </a:r>
            <a:r>
              <a:rPr lang="ru-RU" sz="1600" dirty="0" smtClean="0"/>
              <a:t>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викликати</a:t>
            </a:r>
            <a:r>
              <a:rPr lang="ru-RU" sz="1600" dirty="0" smtClean="0"/>
              <a:t> </a:t>
            </a:r>
            <a:r>
              <a:rPr lang="ru-RU" sz="1600" dirty="0" err="1" smtClean="0"/>
              <a:t>довіру</a:t>
            </a:r>
            <a:r>
              <a:rPr lang="ru-RU" sz="1600" dirty="0" smtClean="0"/>
              <a:t> в </a:t>
            </a:r>
            <a:r>
              <a:rPr lang="ru-RU" sz="1600" dirty="0" err="1" smtClean="0"/>
              <a:t>нього</a:t>
            </a:r>
            <a:r>
              <a:rPr lang="ru-RU" sz="1600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</a:rPr>
              <a:t>Рекомендації щодо попередження прояву агресії у дітей шкільного віку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1" descr="Paradis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71536" y="-1071594"/>
            <a:ext cx="11430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09600" y="428604"/>
            <a:ext cx="8534400" cy="59980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Якщо</a:t>
            </a:r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6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дитину</a:t>
            </a:r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6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постійно</a:t>
            </a:r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6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критикують</a:t>
            </a:r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вона </a:t>
            </a:r>
            <a:r>
              <a:rPr lang="ru-RU" sz="6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вчиться</a:t>
            </a:r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6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ненавидіти</a:t>
            </a:r>
            <a:endParaRPr lang="ru-RU" sz="6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3" descr="WATER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09600" y="685800"/>
            <a:ext cx="8534400" cy="448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дитина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живе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ворожнечі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, вона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вчиться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агресивності</a:t>
            </a:r>
            <a:endParaRPr lang="ru-RU" sz="6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1" descr="19102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387013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09600" y="685800"/>
            <a:ext cx="8534400" cy="450001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дитину</a:t>
            </a:r>
            <a:r>
              <a:rPr lang="ru-RU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висміюють</a:t>
            </a:r>
            <a:r>
              <a:rPr lang="ru-RU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, вона </a:t>
            </a:r>
            <a:r>
              <a:rPr lang="ru-RU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стає</a:t>
            </a:r>
            <a:r>
              <a:rPr lang="ru-RU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замкнутою</a:t>
            </a:r>
            <a:endParaRPr lang="ru-RU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1" descr="Img00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458450" cy="698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357313" y="285750"/>
            <a:ext cx="8534400" cy="6002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дитина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росте в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докорах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, вона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вчиться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жити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почуттям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провини</a:t>
            </a:r>
            <a:endParaRPr lang="ru-RU" sz="6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1" descr="46900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88"/>
            <a:ext cx="10544175" cy="684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09600" y="928670"/>
            <a:ext cx="8534400" cy="4081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дитина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росте в </a:t>
            </a:r>
            <a:r>
              <a:rPr lang="ru-RU" sz="6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терпимості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, вона </a:t>
            </a:r>
            <a:r>
              <a:rPr lang="ru-RU" sz="6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вчиться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розуміти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інших</a:t>
            </a:r>
            <a:endParaRPr lang="ru-RU" sz="6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1" descr="14401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458450" cy="692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09600" y="685800"/>
            <a:ext cx="8534400" cy="46628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дитину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підбадьорювати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, вона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вчиться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вірити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в себе</a:t>
            </a:r>
            <a:endParaRPr lang="ru-RU" sz="6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1" descr="19900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81000" y="0"/>
            <a:ext cx="104155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42844" y="685800"/>
            <a:ext cx="9001156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дитину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хвалять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, вона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вчиться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вдячною</a:t>
            </a:r>
            <a:endParaRPr lang="ru-RU" sz="6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40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08346" y="-42863"/>
            <a:ext cx="10890546" cy="7205663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" name="TextBox 2"/>
          <p:cNvSpPr txBox="1"/>
          <p:nvPr/>
        </p:nvSpPr>
        <p:spPr>
          <a:xfrm>
            <a:off x="-285784" y="685800"/>
            <a:ext cx="10144196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дитина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росте у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відвертості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, вона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вчиться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бути справедливою</a:t>
            </a:r>
            <a:endParaRPr lang="ru-RU" sz="6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4" descr="19902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558463" cy="712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09600" y="671513"/>
            <a:ext cx="9248812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дитина</a:t>
            </a:r>
            <a:r>
              <a:rPr lang="ru-RU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живе</a:t>
            </a:r>
            <a:r>
              <a:rPr lang="ru-RU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безпеці</a:t>
            </a:r>
            <a:r>
              <a:rPr lang="ru-RU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, вона </a:t>
            </a:r>
            <a:r>
              <a:rPr lang="ru-RU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вчиться</a:t>
            </a:r>
            <a:r>
              <a:rPr lang="ru-RU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вірити</a:t>
            </a:r>
            <a:r>
              <a:rPr lang="ru-RU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в людей</a:t>
            </a:r>
            <a:endParaRPr lang="ru-RU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endParaRPr lang="ru-RU" smtClean="0"/>
          </a:p>
        </p:txBody>
      </p:sp>
      <p:pic>
        <p:nvPicPr>
          <p:cNvPr id="28675" name="Содержимое 5" descr="044056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457200" y="0"/>
            <a:ext cx="10344150" cy="70437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685800"/>
            <a:ext cx="8534400" cy="6130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ct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ct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66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sz="66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heme/theme1.xml><?xml version="1.0" encoding="utf-8"?>
<a:theme xmlns:a="http://schemas.openxmlformats.org/drawingml/2006/main" name="1_Фокина Л. П. Шаблон ОСЕННИЙ">
  <a:themeElements>
    <a:clrScheme name="1_Фокина Л. П. Шаблон ОСЕННИЙ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Фокина Л. П. Шаблон ОСЕННИЙ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Фокина Л. П. Шаблон ОСЕННИЙ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Фокина Л. П. Шаблон ОСЕННИЙ">
  <a:themeElements>
    <a:clrScheme name="Фокина Л. П. Шаблон ОСЕННИЙ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Фокина Л. П. Шаблон ОСЕННИЙ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Фокина Л. П. Шаблон ОСЕННИЙ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Фокина Л. П. Шаблон ОСЕННИЙ">
  <a:themeElements>
    <a:clrScheme name="2_Фокина Л. П. Шаблон ОСЕННИЙ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Фокина Л. П. Шаблон ОСЕННИЙ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2_Фокина Л. П. Шаблон ОСЕННИЙ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Фокина Л. П. Шаблон ОСЕННИЙ">
  <a:themeElements>
    <a:clrScheme name="3_Фокина Л. П. Шаблон ОСЕННИЙ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Фокина Л. П. Шаблон ОСЕННИЙ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3_Фокина Л. П. Шаблон ОСЕННИЙ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Фокина Л. П. Шаблон ОСЕННИЙ">
  <a:themeElements>
    <a:clrScheme name="4_Фокина Л. П. Шаблон ОСЕННИЙ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Фокина Л. П. Шаблон ОСЕННИЙ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4_Фокина Л. П. Шаблон ОСЕННИЙ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Фокина Л. П. Шаблон ОСЕННИЙ">
  <a:themeElements>
    <a:clrScheme name="5_Фокина Л. П. Шаблон ОСЕННИЙ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5_Фокина Л. П. Шаблон ОСЕННИЙ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5_Фокина Л. П. Шаблон ОСЕННИЙ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Фокина Л. П. Шаблон ОСЕННИЙ">
  <a:themeElements>
    <a:clrScheme name="6_Фокина Л. П. Шаблон ОСЕННИЙ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Фокина Л. П. Шаблон ОСЕННИЙ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6_Фокина Л. П. Шаблон ОСЕННИЙ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Фокина Л. П. Шаблон ОСЕННИЙ">
  <a:themeElements>
    <a:clrScheme name="7_Фокина Л. П. Шаблон ОСЕННИЙ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Фокина Л. П. Шаблон ОСЕННИЙ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7_Фокина Л. П. Шаблон ОСЕННИЙ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Фокина Л. П. Шаблон ОСЕННИЙ">
  <a:themeElements>
    <a:clrScheme name="8_Фокина Л. П. Шаблон ОСЕННИЙ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Фокина Л. П. Шаблон ОСЕННИЙ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8_Фокина Л. П. Шаблон ОСЕННИЙ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Фокина Л. П. Шаблон ОСЕННИЙ">
  <a:themeElements>
    <a:clrScheme name="9_Фокина Л. П. Шаблон ОСЕННИЙ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9_Фокина Л. П. Шаблон ОСЕННИЙ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9_Фокина Л. П. Шаблон ОСЕННИЙ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Фокина Л. П. Шаблон ОСЕННИЙ">
  <a:themeElements>
    <a:clrScheme name="10_Фокина Л. П. Шаблон ОСЕННИЙ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Фокина Л. П. Шаблон ОСЕННИЙ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0_Фокина Л. П. Шаблон ОСЕННИЙ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Фокина Л. П. Шаблон ОСЕННИЙ">
  <a:themeElements>
    <a:clrScheme name="11_Фокина Л. П. Шаблон ОСЕННИЙ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1_Фокина Л. П. Шаблон ОСЕННИЙ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1_Фокина Л. П. Шаблон ОСЕННИЙ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Осенний блюз.</Template>
  <TotalTime>923</TotalTime>
  <Words>900</Words>
  <Application>Microsoft Office PowerPoint</Application>
  <PresentationFormat>Экран (4:3)</PresentationFormat>
  <Paragraphs>114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12</vt:i4>
      </vt:variant>
      <vt:variant>
        <vt:lpstr>Заголовки слайдов</vt:lpstr>
      </vt:variant>
      <vt:variant>
        <vt:i4>29</vt:i4>
      </vt:variant>
    </vt:vector>
  </HeadingPairs>
  <TitlesOfParts>
    <vt:vector size="41" baseType="lpstr">
      <vt:lpstr>1_Фокина Л. П. Шаблон ОСЕННИЙ</vt:lpstr>
      <vt:lpstr>Фокина Л. П. Шаблон ОСЕННИЙ</vt:lpstr>
      <vt:lpstr>2_Фокина Л. П. Шаблон ОСЕННИЙ</vt:lpstr>
      <vt:lpstr>3_Фокина Л. П. Шаблон ОСЕННИЙ</vt:lpstr>
      <vt:lpstr>4_Фокина Л. П. Шаблон ОСЕННИЙ</vt:lpstr>
      <vt:lpstr>5_Фокина Л. П. Шаблон ОСЕННИЙ</vt:lpstr>
      <vt:lpstr>6_Фокина Л. П. Шаблон ОСЕННИЙ</vt:lpstr>
      <vt:lpstr>7_Фокина Л. П. Шаблон ОСЕННИЙ</vt:lpstr>
      <vt:lpstr>8_Фокина Л. П. Шаблон ОСЕННИЙ</vt:lpstr>
      <vt:lpstr>9_Фокина Л. П. Шаблон ОСЕННИЙ</vt:lpstr>
      <vt:lpstr>10_Фокина Л. П. Шаблон ОСЕННИЙ</vt:lpstr>
      <vt:lpstr>11_Фокина Л. П. Шаблон ОСЕННИЙ</vt:lpstr>
      <vt:lpstr>Агресія дітей.                                 Причини  і запобігання.</vt:lpstr>
      <vt:lpstr> СЛОВНИК</vt:lpstr>
      <vt:lpstr>ПСИХОЛОГІЧНИЙ СЛОВНИК</vt:lpstr>
      <vt:lpstr>ВИДИ АГРЕСІЇ: (за цілеспрямованістю)</vt:lpstr>
      <vt:lpstr>«Агресія» та «агресивність» </vt:lpstr>
      <vt:lpstr>Підходи до вивчення агресії:</vt:lpstr>
      <vt:lpstr>Критерії виявлення агресивності людини</vt:lpstr>
      <vt:lpstr>Розрізняють види агресії  за формою прояву</vt:lpstr>
      <vt:lpstr>Розрізняють види агресії  за формою прояву</vt:lpstr>
      <vt:lpstr>Розрізняють види агресії  за формою прояву</vt:lpstr>
      <vt:lpstr>Розрізняють види агресії  за формою прояву</vt:lpstr>
      <vt:lpstr>Розрізняють види агресії  за формою прояву</vt:lpstr>
      <vt:lpstr>Слайд 13</vt:lpstr>
      <vt:lpstr>Причини   закріплення  агресивного  стану у поведінці </vt:lpstr>
      <vt:lpstr>Психологічні особливості, що провокують агресивну поведінку дітей:</vt:lpstr>
      <vt:lpstr>Як виявити агресивну дитину:</vt:lpstr>
      <vt:lpstr>Загальна стратегія ставлення до дитини оточення:</vt:lpstr>
      <vt:lpstr>Рекомендації щодо попередження прояву агресії у дітей шкільного віку</vt:lpstr>
      <vt:lpstr>Рекомендації щодо попередження прояву агресії у дітей шкільного віку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Способи  протидії  агресії</dc:title>
  <dc:creator>User</dc:creator>
  <cp:lastModifiedBy>SWeRG</cp:lastModifiedBy>
  <cp:revision>51</cp:revision>
  <dcterms:created xsi:type="dcterms:W3CDTF">2013-10-26T12:16:23Z</dcterms:created>
  <dcterms:modified xsi:type="dcterms:W3CDTF">2014-01-12T15:07:34Z</dcterms:modified>
</cp:coreProperties>
</file>